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d055fec30_1_2: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2cd055fec30_1_2: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2cd055fec30_1_2: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d055fec30_1_17: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cd055fec30_1_17: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cd055fec30_1_17: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d3c9352c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d3c9352c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Temporal Trends: </a:t>
            </a:r>
            <a:r>
              <a:rPr lang="en" sz="1200">
                <a:solidFill>
                  <a:schemeClr val="dk1"/>
                </a:solidFill>
              </a:rPr>
              <a:t>The time series plot illustrates the trend of PFAS concentrations over time, showing periods of concentration spikes. Temporal trend analysis tracks changes in PFAS levels over different time periods, uncovering patterns of persistence, attenuation, or emergence.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Distribution Analysis: </a:t>
            </a:r>
            <a:r>
              <a:rPr lang="en" sz="1200">
                <a:solidFill>
                  <a:schemeClr val="dk1"/>
                </a:solidFill>
              </a:rPr>
              <a:t>The histogram depicts the distribution of PFAS concentration values across the dataset, indicating attempts to reduce PFAS levels over time.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Spatial Analysis: </a:t>
            </a:r>
            <a:r>
              <a:rPr lang="en" sz="1200">
                <a:solidFill>
                  <a:schemeClr val="dk1"/>
                </a:solidFill>
              </a:rPr>
              <a:t>Box plot visualizing the distribution of PFAS concentration levels across different watersheds, allowing comparison of concentration levels. Spatial distribution analysis reveals areas with elevated PFAS concentrations, pinpointing potential sources of contamination.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Key Points: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primary aim of these visualizations is to identify hotspots and trends over time to assess the evolving nature of PFAS pollution.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Comparison with historical data enables assessment of long-term trends and evaluation of the effectiveness of mitigation measures.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d3c9352c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d3c9352c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d141a5e3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d141a5e3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d141a5e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d141a5e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d055fec30_1_87: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2cd055fec30_1_87: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cd055fec30_1_87: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d055fec30_1_103: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cd055fec30_1_103: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cd055fec30_1_103: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d055fec30_1_124: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cd055fec30_1_124: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cd055fec30_1_124: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d055fec30_1_137: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cd055fec30_1_137: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cd055fec30_1_137: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d055fec30_1_156: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cd055fec30_1_156: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cd055fec30_1_156: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d055fec30_1_34: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2cd055fec30_1_34: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2cd055fec30_1_34: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d055fec30_1_164: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cd055fec30_1_164: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cd055fec30_1_164: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d3c9352c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d3c9352c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d055fec30_1_181: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cd055fec30_1_181: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cd055fec30_1_181: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d3c9352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d3c9352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d3c9352c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d3c9352c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000">
                <a:solidFill>
                  <a:schemeClr val="dk1"/>
                </a:solidFill>
              </a:rPr>
              <a:t>Data Gathering:</a:t>
            </a:r>
            <a:r>
              <a:rPr lang="en" sz="1000">
                <a:solidFill>
                  <a:schemeClr val="dk1"/>
                </a:solidFill>
              </a:rPr>
              <a:t> "We are collecting a dataset containing pertinent information about water quality, encompassing factors such as pH levels, dissolved oxygen concentration, turbidity, nitrate levels, temperature, and presence of contaminants. This dataset was sourced from Kaggle, providing valuable insights into the quality and health of water bodies, vital for environmental monitoring and conservation efforts."</a:t>
            </a:r>
            <a:endParaRPr sz="1000">
              <a:solidFill>
                <a:schemeClr val="dk1"/>
              </a:solidFill>
            </a:endParaRPr>
          </a:p>
          <a:p>
            <a:pPr indent="0" lvl="0" marL="0" rtl="0" algn="just">
              <a:spcBef>
                <a:spcPts val="0"/>
              </a:spcBef>
              <a:spcAft>
                <a:spcPts val="0"/>
              </a:spcAft>
              <a:buClr>
                <a:schemeClr val="dk1"/>
              </a:buClr>
              <a:buSzPts val="1100"/>
              <a:buFont typeface="Arial"/>
              <a:buNone/>
            </a:pPr>
            <a:r>
              <a:rPr b="1" lang="en" sz="1000">
                <a:solidFill>
                  <a:schemeClr val="dk1"/>
                </a:solidFill>
              </a:rPr>
              <a:t>Cleaning of Data:</a:t>
            </a:r>
            <a:r>
              <a:rPr lang="en" sz="1000">
                <a:solidFill>
                  <a:schemeClr val="dk1"/>
                </a:solidFill>
              </a:rPr>
              <a:t> “In water quality management, filtration is the most crucial phase. The purity of our water is determined by the effectiveness of our filtration process. Thus, water must always be filtered before being distributed for consumption or other uses.”</a:t>
            </a:r>
            <a:endParaRPr sz="1000">
              <a:solidFill>
                <a:schemeClr val="dk1"/>
              </a:solidFill>
            </a:endParaRPr>
          </a:p>
          <a:p>
            <a:pPr indent="0" lvl="0" marL="0" rtl="0" algn="just">
              <a:spcBef>
                <a:spcPts val="0"/>
              </a:spcBef>
              <a:spcAft>
                <a:spcPts val="0"/>
              </a:spcAft>
              <a:buClr>
                <a:schemeClr val="dk1"/>
              </a:buClr>
              <a:buSzPts val="1100"/>
              <a:buFont typeface="Arial"/>
              <a:buNone/>
            </a:pPr>
            <a:r>
              <a:rPr b="1" lang="en" sz="1000">
                <a:solidFill>
                  <a:schemeClr val="dk1"/>
                </a:solidFill>
              </a:rPr>
              <a:t>Exploratory Data Analysis (EDA):</a:t>
            </a:r>
            <a:r>
              <a:rPr lang="en" sz="1000">
                <a:solidFill>
                  <a:schemeClr val="dk1"/>
                </a:solidFill>
              </a:rPr>
              <a:t> “To understand the distribution of water quality parameters, identify correlations, and explore trends associated with potential risks to aquatic ecosystems, employ statistical and visual methods.”</a:t>
            </a:r>
            <a:endParaRPr sz="1000">
              <a:solidFill>
                <a:schemeClr val="dk1"/>
              </a:solidFill>
            </a:endParaRPr>
          </a:p>
          <a:p>
            <a:pPr indent="0" lvl="0" marL="0" rtl="0" algn="just">
              <a:spcBef>
                <a:spcPts val="0"/>
              </a:spcBef>
              <a:spcAft>
                <a:spcPts val="0"/>
              </a:spcAft>
              <a:buClr>
                <a:schemeClr val="dk1"/>
              </a:buClr>
              <a:buSzPts val="1100"/>
              <a:buFont typeface="Arial"/>
              <a:buNone/>
            </a:pPr>
            <a:r>
              <a:rPr b="1" lang="en" sz="1000">
                <a:solidFill>
                  <a:schemeClr val="dk1"/>
                </a:solidFill>
              </a:rPr>
              <a:t>Data Visualizations:</a:t>
            </a:r>
            <a:r>
              <a:rPr lang="en" sz="1000">
                <a:solidFill>
                  <a:schemeClr val="dk1"/>
                </a:solidFill>
              </a:rPr>
              <a:t> "Produce visuals that illustrate data patterns and relationships between variables related to water quality, such as scatter plots depicting the correlation between pH levels and dissolved oxygen concentrations, box plots showcasing variations in turbidity levels across different seasons or locations, and line graphs demonstrating the trend of nitrate levels in drinking water sources over time."</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d3c9352c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d3c9352c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 sz="1000">
                <a:solidFill>
                  <a:schemeClr val="dk1"/>
                </a:solidFill>
              </a:rPr>
              <a:t>pH:</a:t>
            </a:r>
            <a:r>
              <a:rPr lang="en" sz="1000">
                <a:solidFill>
                  <a:schemeClr val="dk1"/>
                </a:solidFill>
              </a:rPr>
              <a:t> The distribution of pH values is roughly normal, centered around the mean value, indicating a consistent water quality in terms of acidity or basicity across samples.</a:t>
            </a:r>
            <a:endParaRPr sz="1000">
              <a:solidFill>
                <a:schemeClr val="dk1"/>
              </a:solidFill>
            </a:endParaRPr>
          </a:p>
          <a:p>
            <a:pPr indent="0" lvl="0" marL="0" rtl="0" algn="just">
              <a:spcBef>
                <a:spcPts val="1200"/>
              </a:spcBef>
              <a:spcAft>
                <a:spcPts val="0"/>
              </a:spcAft>
              <a:buClr>
                <a:schemeClr val="dk1"/>
              </a:buClr>
              <a:buSzPts val="1100"/>
              <a:buFont typeface="Arial"/>
              <a:buNone/>
            </a:pPr>
            <a:r>
              <a:rPr b="1" lang="en" sz="1000">
                <a:solidFill>
                  <a:schemeClr val="dk1"/>
                </a:solidFill>
              </a:rPr>
              <a:t>Temperature (°C):</a:t>
            </a:r>
            <a:r>
              <a:rPr lang="en" sz="1000">
                <a:solidFill>
                  <a:schemeClr val="dk1"/>
                </a:solidFill>
              </a:rPr>
              <a:t> The temperature distribution is also approximately normal, with most samples clustering around the mean temperature.</a:t>
            </a:r>
            <a:endParaRPr sz="1000">
              <a:solidFill>
                <a:schemeClr val="dk1"/>
              </a:solidFill>
            </a:endParaRPr>
          </a:p>
          <a:p>
            <a:pPr indent="0" lvl="0" marL="0" rtl="0" algn="just">
              <a:spcBef>
                <a:spcPts val="1200"/>
              </a:spcBef>
              <a:spcAft>
                <a:spcPts val="0"/>
              </a:spcAft>
              <a:buClr>
                <a:schemeClr val="dk1"/>
              </a:buClr>
              <a:buSzPts val="1100"/>
              <a:buFont typeface="Arial"/>
              <a:buNone/>
            </a:pPr>
            <a:r>
              <a:rPr b="1" lang="en" sz="1000">
                <a:solidFill>
                  <a:schemeClr val="dk1"/>
                </a:solidFill>
              </a:rPr>
              <a:t>Turbidity (NTU):</a:t>
            </a:r>
            <a:r>
              <a:rPr lang="en" sz="1000">
                <a:solidFill>
                  <a:schemeClr val="dk1"/>
                </a:solidFill>
              </a:rPr>
              <a:t> Turbidity shows a slightly right-skewed distribution, suggesting that while most water samples have low turbidity, a few samples have higher turbidity levels.</a:t>
            </a:r>
            <a:endParaRPr sz="1000">
              <a:solidFill>
                <a:schemeClr val="dk1"/>
              </a:solidFill>
            </a:endParaRPr>
          </a:p>
          <a:p>
            <a:pPr indent="0" lvl="0" marL="0" rtl="0" algn="just">
              <a:spcBef>
                <a:spcPts val="1200"/>
              </a:spcBef>
              <a:spcAft>
                <a:spcPts val="0"/>
              </a:spcAft>
              <a:buClr>
                <a:schemeClr val="dk1"/>
              </a:buClr>
              <a:buSzPts val="1100"/>
              <a:buFont typeface="Arial"/>
              <a:buNone/>
            </a:pPr>
            <a:r>
              <a:rPr b="1" lang="en" sz="1000">
                <a:solidFill>
                  <a:schemeClr val="dk1"/>
                </a:solidFill>
              </a:rPr>
              <a:t>Dissolved Oxygen (mg/L):</a:t>
            </a:r>
            <a:r>
              <a:rPr lang="en" sz="1000">
                <a:solidFill>
                  <a:schemeClr val="dk1"/>
                </a:solidFill>
              </a:rPr>
              <a:t> The dissolved oxygen levels are fairly normally distributed, indicating a consistent availability of oxygen across the water samples.</a:t>
            </a:r>
            <a:endParaRPr sz="1000">
              <a:solidFill>
                <a:schemeClr val="dk1"/>
              </a:solidFill>
            </a:endParaRPr>
          </a:p>
          <a:p>
            <a:pPr indent="0" lvl="0" marL="0" rtl="0" algn="just">
              <a:spcBef>
                <a:spcPts val="1200"/>
              </a:spcBef>
              <a:spcAft>
                <a:spcPts val="0"/>
              </a:spcAft>
              <a:buClr>
                <a:schemeClr val="dk1"/>
              </a:buClr>
              <a:buSzPts val="1100"/>
              <a:buFont typeface="Arial"/>
              <a:buNone/>
            </a:pPr>
            <a:r>
              <a:rPr b="1" lang="en" sz="1000">
                <a:solidFill>
                  <a:schemeClr val="dk1"/>
                </a:solidFill>
              </a:rPr>
              <a:t>Conductivity (µS/cm)</a:t>
            </a:r>
            <a:r>
              <a:rPr lang="en" sz="1000">
                <a:solidFill>
                  <a:schemeClr val="dk1"/>
                </a:solidFill>
              </a:rPr>
              <a:t>: The conductivity of the water samples is normally distributed, with a slight skew towards higher values, indicating variations in the ionic content of the water samples.</a:t>
            </a:r>
            <a:endParaRPr sz="1000">
              <a:solidFill>
                <a:schemeClr val="dk1"/>
              </a:solidFill>
            </a:endParaRPr>
          </a:p>
          <a:p>
            <a:pPr indent="0" lvl="0" marL="0" rtl="0" algn="just">
              <a:spcBef>
                <a:spcPts val="1200"/>
              </a:spcBef>
              <a:spcAft>
                <a:spcPts val="0"/>
              </a:spcAft>
              <a:buClr>
                <a:schemeClr val="dk1"/>
              </a:buClr>
              <a:buSzPts val="1100"/>
              <a:buFont typeface="Arial"/>
              <a:buNone/>
            </a:pPr>
            <a:r>
              <a:rPr lang="en" sz="1000">
                <a:solidFill>
                  <a:schemeClr val="dk1"/>
                </a:solidFill>
              </a:rPr>
              <a:t>These distributions suggest that the water quality parameters are relatively stable across the samples, with a few exceptions in turbidity and conductivity that might indicate specific areas or conditions where water quality varies more significantly.</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d3c9352c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d3c9352c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000">
                <a:solidFill>
                  <a:schemeClr val="dk1"/>
                </a:solidFill>
              </a:rPr>
              <a:t>"The correlation coefficient between Conductivity and Dissolved Oxygen is around 0.76, which means there's a strong positive relationship between these two factors. </a:t>
            </a:r>
            <a:endParaRPr sz="1000">
              <a:solidFill>
                <a:schemeClr val="dk1"/>
              </a:solidFill>
            </a:endParaRPr>
          </a:p>
          <a:p>
            <a:pPr indent="0" lvl="0" marL="0" rtl="0" algn="just">
              <a:spcBef>
                <a:spcPts val="1200"/>
              </a:spcBef>
              <a:spcAft>
                <a:spcPts val="0"/>
              </a:spcAft>
              <a:buNone/>
            </a:pPr>
            <a:r>
              <a:rPr lang="en" sz="1000">
                <a:solidFill>
                  <a:schemeClr val="dk1"/>
                </a:solidFill>
              </a:rPr>
              <a:t>In other words, when Conductivity (measured in microsiemens per centimeter, µS/cm) goes up, Dissolved Oxygen (measured in milligrams per liter, mg/L) tends to increase as well. </a:t>
            </a:r>
            <a:endParaRPr sz="1000">
              <a:solidFill>
                <a:schemeClr val="dk1"/>
              </a:solidFill>
            </a:endParaRPr>
          </a:p>
          <a:p>
            <a:pPr indent="0" lvl="0" marL="0" rtl="0" algn="just">
              <a:spcBef>
                <a:spcPts val="1200"/>
              </a:spcBef>
              <a:spcAft>
                <a:spcPts val="0"/>
              </a:spcAft>
              <a:buNone/>
            </a:pPr>
            <a:r>
              <a:rPr lang="en" sz="1000">
                <a:solidFill>
                  <a:schemeClr val="dk1"/>
                </a:solidFill>
              </a:rPr>
              <a:t>This is confirmed by the scatterplot, where we can see that as Conductivity increases, Dissolved Oxygen levels also rise. </a:t>
            </a:r>
            <a:endParaRPr sz="1000">
              <a:solidFill>
                <a:schemeClr val="dk1"/>
              </a:solidFill>
            </a:endParaRPr>
          </a:p>
          <a:p>
            <a:pPr indent="0" lvl="0" marL="0" rtl="0" algn="just">
              <a:spcBef>
                <a:spcPts val="1200"/>
              </a:spcBef>
              <a:spcAft>
                <a:spcPts val="0"/>
              </a:spcAft>
              <a:buClr>
                <a:schemeClr val="dk1"/>
              </a:buClr>
              <a:buSzPts val="1100"/>
              <a:buFont typeface="Arial"/>
              <a:buNone/>
            </a:pPr>
            <a:r>
              <a:rPr lang="en" sz="1000">
                <a:solidFill>
                  <a:schemeClr val="dk1"/>
                </a:solidFill>
              </a:rPr>
              <a:t>So, the data shows that higher Conductivity is associated with higher Dissolved Oxygen levels."</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d3c9352c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d3c9352c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
                <a:solidFill>
                  <a:schemeClr val="dk1"/>
                </a:solidFill>
              </a:rPr>
              <a:t>The strong positive correlation between Conductivity and Dissolved Oxygen is consistent with our previous analysis.</a:t>
            </a:r>
            <a:endParaRPr>
              <a:solidFill>
                <a:schemeClr val="dk1"/>
              </a:solidFill>
            </a:endParaRPr>
          </a:p>
          <a:p>
            <a:pPr indent="0" lvl="0" marL="0" rtl="0" algn="just">
              <a:spcBef>
                <a:spcPts val="1200"/>
              </a:spcBef>
              <a:spcAft>
                <a:spcPts val="0"/>
              </a:spcAft>
              <a:buClr>
                <a:schemeClr val="dk1"/>
              </a:buClr>
              <a:buSzPts val="1100"/>
              <a:buFont typeface="Arial"/>
              <a:buNone/>
            </a:pPr>
            <a:r>
              <a:rPr lang="en">
                <a:solidFill>
                  <a:schemeClr val="dk1"/>
                </a:solidFill>
              </a:rPr>
              <a:t>The moderate positive correlation between Conductivity and Temperature suggests a relationship, while the weak positive correlation between Dissolved Oxygen and Temperature indicates a less significant relationship.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d055fec30_1_50: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2cd055fec30_1_50: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cd055fec30_1_50: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d055fec30_1_58: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cd055fec30_1_58: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cd055fec30_1_58: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sciencedirect.com/science/article/abs/pii/S2214158819300145" TargetMode="External"/><Relationship Id="rId4" Type="http://schemas.openxmlformats.org/officeDocument/2006/relationships/hyperlink" Target="https://cfpub.epa.gov/si/si_public_record_report.cfm?dirEntryId=341170&amp;Lab=NHEERL" TargetMode="External"/><Relationship Id="rId5" Type="http://schemas.openxmlformats.org/officeDocument/2006/relationships/hyperlink" Target="https://www.suburbantestinglabs.com/pfas-pfoa-and-pfos-lab-testing.html" TargetMode="External"/><Relationship Id="rId6" Type="http://schemas.openxmlformats.org/officeDocument/2006/relationships/hyperlink" Target="https://esaa.org/wp-content/uploads/2021/02/ET2020-Obal1.pdf" TargetMode="External"/><Relationship Id="rId7" Type="http://schemas.openxmlformats.org/officeDocument/2006/relationships/hyperlink" Target="https://www.wzzm13.com/article/news/local/judge-approves-54m-settlement-kent-co-residents-wolverine-3m-pfas-case/69-091ea42c-125a-4341-8ea0-238fdac4d06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3.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6"/>
          <p:cNvSpPr/>
          <p:nvPr/>
        </p:nvSpPr>
        <p:spPr>
          <a:xfrm>
            <a:off x="4570850" y="914800"/>
            <a:ext cx="4250100" cy="1170900"/>
          </a:xfrm>
          <a:prstGeom prst="rect">
            <a:avLst/>
          </a:prstGeom>
          <a:noFill/>
          <a:ln>
            <a:noFill/>
          </a:ln>
        </p:spPr>
        <p:txBody>
          <a:bodyPr anchorCtr="0" anchor="t" bIns="0" lIns="0" spcFirstLastPara="1" rIns="0" wrap="square" tIns="0">
            <a:noAutofit/>
          </a:bodyPr>
          <a:lstStyle/>
          <a:p>
            <a:pPr indent="0" lvl="0" marL="0" marR="0" rtl="0" algn="l">
              <a:lnSpc>
                <a:spcPct val="125984"/>
              </a:lnSpc>
              <a:spcBef>
                <a:spcPts val="0"/>
              </a:spcBef>
              <a:spcAft>
                <a:spcPts val="0"/>
              </a:spcAft>
              <a:buClr>
                <a:srgbClr val="2A2921"/>
              </a:buClr>
              <a:buSzPts val="4300"/>
              <a:buFont typeface="Montserrat"/>
              <a:buNone/>
            </a:pPr>
            <a:r>
              <a:rPr b="0" i="0" lang="en" sz="2700" u="none" cap="none" strike="noStrike">
                <a:solidFill>
                  <a:srgbClr val="2A2921"/>
                </a:solidFill>
                <a:latin typeface="Montserrat"/>
                <a:ea typeface="Montserrat"/>
                <a:cs typeface="Montserrat"/>
                <a:sym typeface="Montserrat"/>
              </a:rPr>
              <a:t>Michigan Surface Water Quality Analysis </a:t>
            </a:r>
            <a:endParaRPr b="0" i="0" sz="100" u="none" cap="none" strike="noStrike">
              <a:solidFill>
                <a:schemeClr val="dk1"/>
              </a:solidFill>
              <a:latin typeface="Arial"/>
              <a:ea typeface="Arial"/>
              <a:cs typeface="Arial"/>
              <a:sym typeface="Arial"/>
            </a:endParaRPr>
          </a:p>
        </p:txBody>
      </p:sp>
      <p:sp>
        <p:nvSpPr>
          <p:cNvPr id="62" name="Google Shape;62;p16"/>
          <p:cNvSpPr/>
          <p:nvPr/>
        </p:nvSpPr>
        <p:spPr>
          <a:xfrm>
            <a:off x="4570850" y="2786477"/>
            <a:ext cx="4250100" cy="19254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2A2921"/>
              </a:buClr>
              <a:buSzPts val="1400"/>
              <a:buFont typeface="Montserrat"/>
              <a:buNone/>
            </a:pPr>
            <a:r>
              <a:rPr lang="en" sz="1600">
                <a:solidFill>
                  <a:srgbClr val="2A2921"/>
                </a:solidFill>
                <a:latin typeface="Montserrat"/>
                <a:ea typeface="Montserrat"/>
                <a:cs typeface="Montserrat"/>
                <a:sym typeface="Montserrat"/>
              </a:rPr>
              <a:t>CIS 635 - KDD </a:t>
            </a:r>
            <a:endParaRPr sz="1600">
              <a:solidFill>
                <a:srgbClr val="2A2921"/>
              </a:solidFill>
              <a:latin typeface="Montserrat"/>
              <a:ea typeface="Montserrat"/>
              <a:cs typeface="Montserrat"/>
              <a:sym typeface="Montserrat"/>
            </a:endParaRPr>
          </a:p>
          <a:p>
            <a:pPr indent="0" lvl="0" marL="0" marR="0" rtl="0" algn="r">
              <a:lnSpc>
                <a:spcPct val="126000"/>
              </a:lnSpc>
              <a:spcBef>
                <a:spcPts val="0"/>
              </a:spcBef>
              <a:spcAft>
                <a:spcPts val="0"/>
              </a:spcAft>
              <a:buClr>
                <a:srgbClr val="2A2921"/>
              </a:buClr>
              <a:buSzPts val="1400"/>
              <a:buFont typeface="Montserrat"/>
              <a:buNone/>
            </a:pPr>
            <a:r>
              <a:rPr lang="en" sz="1600">
                <a:solidFill>
                  <a:srgbClr val="2A2921"/>
                </a:solidFill>
                <a:latin typeface="Montserrat"/>
                <a:ea typeface="Montserrat"/>
                <a:cs typeface="Montserrat"/>
                <a:sym typeface="Montserrat"/>
              </a:rPr>
              <a:t>by Group-203</a:t>
            </a:r>
            <a:endParaRPr sz="1600">
              <a:solidFill>
                <a:srgbClr val="2A2921"/>
              </a:solidFill>
              <a:latin typeface="Montserrat"/>
              <a:ea typeface="Montserrat"/>
              <a:cs typeface="Montserrat"/>
              <a:sym typeface="Montserrat"/>
            </a:endParaRPr>
          </a:p>
          <a:p>
            <a:pPr indent="0" lvl="0" marL="0" marR="0" rtl="0" algn="l">
              <a:lnSpc>
                <a:spcPct val="126000"/>
              </a:lnSpc>
              <a:spcBef>
                <a:spcPts val="0"/>
              </a:spcBef>
              <a:spcAft>
                <a:spcPts val="0"/>
              </a:spcAft>
              <a:buClr>
                <a:srgbClr val="2A2921"/>
              </a:buClr>
              <a:buSzPts val="1400"/>
              <a:buFont typeface="Montserrat"/>
              <a:buNone/>
            </a:pPr>
            <a:r>
              <a:t/>
            </a:r>
            <a:endParaRPr sz="1600">
              <a:solidFill>
                <a:srgbClr val="2A2921"/>
              </a:solidFill>
              <a:latin typeface="Montserrat"/>
              <a:ea typeface="Montserrat"/>
              <a:cs typeface="Montserrat"/>
              <a:sym typeface="Montserrat"/>
            </a:endParaRPr>
          </a:p>
          <a:p>
            <a:pPr indent="0" lvl="0" marL="0" marR="0" rtl="0" algn="r">
              <a:lnSpc>
                <a:spcPct val="126000"/>
              </a:lnSpc>
              <a:spcBef>
                <a:spcPts val="0"/>
              </a:spcBef>
              <a:spcAft>
                <a:spcPts val="0"/>
              </a:spcAft>
              <a:buClr>
                <a:srgbClr val="2A2921"/>
              </a:buClr>
              <a:buSzPts val="1400"/>
              <a:buFont typeface="Montserrat"/>
              <a:buNone/>
            </a:pPr>
            <a:r>
              <a:rPr lang="en" sz="1600">
                <a:solidFill>
                  <a:srgbClr val="2A2921"/>
                </a:solidFill>
                <a:latin typeface="Montserrat"/>
                <a:ea typeface="Montserrat"/>
                <a:cs typeface="Montserrat"/>
                <a:sym typeface="Montserrat"/>
              </a:rPr>
              <a:t>Mallikarjuna Rao Mannem</a:t>
            </a:r>
            <a:endParaRPr sz="1600">
              <a:solidFill>
                <a:srgbClr val="2A2921"/>
              </a:solidFill>
              <a:latin typeface="Montserrat"/>
              <a:ea typeface="Montserrat"/>
              <a:cs typeface="Montserrat"/>
              <a:sym typeface="Montserrat"/>
            </a:endParaRPr>
          </a:p>
          <a:p>
            <a:pPr indent="0" lvl="0" marL="0" marR="0" rtl="0" algn="r">
              <a:lnSpc>
                <a:spcPct val="126000"/>
              </a:lnSpc>
              <a:spcBef>
                <a:spcPts val="0"/>
              </a:spcBef>
              <a:spcAft>
                <a:spcPts val="0"/>
              </a:spcAft>
              <a:buClr>
                <a:srgbClr val="2A2921"/>
              </a:buClr>
              <a:buSzPts val="1400"/>
              <a:buFont typeface="Montserrat"/>
              <a:buNone/>
            </a:pPr>
            <a:r>
              <a:rPr lang="en" sz="1600">
                <a:solidFill>
                  <a:srgbClr val="2A2921"/>
                </a:solidFill>
                <a:latin typeface="Montserrat"/>
                <a:ea typeface="Montserrat"/>
                <a:cs typeface="Montserrat"/>
                <a:sym typeface="Montserrat"/>
              </a:rPr>
              <a:t>Karlmarx</a:t>
            </a:r>
            <a:r>
              <a:rPr lang="en" sz="1600">
                <a:solidFill>
                  <a:srgbClr val="2A2921"/>
                </a:solidFill>
                <a:latin typeface="Montserrat"/>
                <a:ea typeface="Montserrat"/>
                <a:cs typeface="Montserrat"/>
                <a:sym typeface="Montserrat"/>
              </a:rPr>
              <a:t> Odhiambo</a:t>
            </a:r>
            <a:endParaRPr sz="1600">
              <a:solidFill>
                <a:srgbClr val="2A2921"/>
              </a:solidFill>
              <a:latin typeface="Montserrat"/>
              <a:ea typeface="Montserrat"/>
              <a:cs typeface="Montserrat"/>
              <a:sym typeface="Montserrat"/>
            </a:endParaRPr>
          </a:p>
          <a:p>
            <a:pPr indent="0" lvl="0" marL="0" marR="0" rtl="0" algn="r">
              <a:lnSpc>
                <a:spcPct val="126000"/>
              </a:lnSpc>
              <a:spcBef>
                <a:spcPts val="0"/>
              </a:spcBef>
              <a:spcAft>
                <a:spcPts val="0"/>
              </a:spcAft>
              <a:buClr>
                <a:srgbClr val="2A2921"/>
              </a:buClr>
              <a:buSzPts val="1400"/>
              <a:buFont typeface="Montserrat"/>
              <a:buNone/>
            </a:pPr>
            <a:r>
              <a:rPr lang="en" sz="1600">
                <a:solidFill>
                  <a:srgbClr val="2A2921"/>
                </a:solidFill>
                <a:latin typeface="Montserrat"/>
                <a:ea typeface="Montserrat"/>
                <a:cs typeface="Montserrat"/>
                <a:sym typeface="Montserrat"/>
              </a:rPr>
              <a:t>Chanikya Boggarapu</a:t>
            </a:r>
            <a:endParaRPr sz="1600">
              <a:solidFill>
                <a:srgbClr val="2A2921"/>
              </a:solidFill>
              <a:latin typeface="Montserrat"/>
              <a:ea typeface="Montserrat"/>
              <a:cs typeface="Montserrat"/>
              <a:sym typeface="Montserrat"/>
            </a:endParaRPr>
          </a:p>
          <a:p>
            <a:pPr indent="0" lvl="0" marL="0" marR="0" rtl="0" algn="l">
              <a:lnSpc>
                <a:spcPct val="126000"/>
              </a:lnSpc>
              <a:spcBef>
                <a:spcPts val="0"/>
              </a:spcBef>
              <a:spcAft>
                <a:spcPts val="0"/>
              </a:spcAft>
              <a:buClr>
                <a:srgbClr val="2A2921"/>
              </a:buClr>
              <a:buSzPts val="1400"/>
              <a:buFont typeface="Montserrat"/>
              <a:buNone/>
            </a:pPr>
            <a:r>
              <a:t/>
            </a:r>
            <a:endParaRPr sz="1600">
              <a:solidFill>
                <a:srgbClr val="2A2921"/>
              </a:solidFill>
              <a:latin typeface="Montserrat"/>
              <a:ea typeface="Montserrat"/>
              <a:cs typeface="Montserrat"/>
              <a:sym typeface="Montserrat"/>
            </a:endParaRPr>
          </a:p>
          <a:p>
            <a:pPr indent="0" lvl="0" marL="0" marR="0" rtl="0" algn="l">
              <a:lnSpc>
                <a:spcPct val="126000"/>
              </a:lnSpc>
              <a:spcBef>
                <a:spcPts val="0"/>
              </a:spcBef>
              <a:spcAft>
                <a:spcPts val="0"/>
              </a:spcAft>
              <a:buClr>
                <a:srgbClr val="2A2921"/>
              </a:buClr>
              <a:buSzPts val="1400"/>
              <a:buFont typeface="Montserrat"/>
              <a:buNone/>
            </a:pPr>
            <a:r>
              <a:t/>
            </a:r>
            <a:endParaRPr sz="1600">
              <a:solidFill>
                <a:srgbClr val="2A2921"/>
              </a:solidFill>
              <a:latin typeface="Montserrat"/>
              <a:ea typeface="Montserrat"/>
              <a:cs typeface="Montserrat"/>
              <a:sym typeface="Montserrat"/>
            </a:endParaRPr>
          </a:p>
        </p:txBody>
      </p:sp>
      <p:pic>
        <p:nvPicPr>
          <p:cNvPr descr="preencoded.png" id="63" name="Google Shape;63;p16"/>
          <p:cNvPicPr preferRelativeResize="0"/>
          <p:nvPr/>
        </p:nvPicPr>
        <p:blipFill rotWithShape="1">
          <a:blip r:embed="rId3">
            <a:alphaModFix/>
          </a:blip>
          <a:srcRect b="0" l="20412" r="20413" t="0"/>
          <a:stretch/>
        </p:blipFill>
        <p:spPr>
          <a:xfrm>
            <a:off x="0" y="0"/>
            <a:ext cx="4285178" cy="51422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sp>
        <p:nvSpPr>
          <p:cNvPr id="155" name="Google Shape;155;p25"/>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Michigan Surface Water Overview</a:t>
            </a:r>
            <a:endParaRPr b="0" i="0" sz="1400" u="none" cap="none" strike="noStrike">
              <a:solidFill>
                <a:schemeClr val="dk1"/>
              </a:solidFill>
              <a:latin typeface="Arial"/>
              <a:ea typeface="Arial"/>
              <a:cs typeface="Arial"/>
              <a:sym typeface="Arial"/>
            </a:endParaRPr>
          </a:p>
        </p:txBody>
      </p:sp>
      <p:sp>
        <p:nvSpPr>
          <p:cNvPr id="156" name="Google Shape;156;p25"/>
          <p:cNvSpPr/>
          <p:nvPr/>
        </p:nvSpPr>
        <p:spPr>
          <a:xfrm>
            <a:off x="981363" y="4083914"/>
            <a:ext cx="2985300" cy="172800"/>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lang="en" sz="1100">
                <a:solidFill>
                  <a:srgbClr val="FFFFFF"/>
                </a:solidFill>
                <a:latin typeface="Montserrat"/>
                <a:ea typeface="Montserrat"/>
                <a:cs typeface="Montserrat"/>
                <a:sym typeface="Montserrat"/>
              </a:rPr>
              <a:t>Heat m</a:t>
            </a:r>
            <a:r>
              <a:rPr b="0" i="0" lang="en" sz="1100" u="none" cap="none" strike="noStrike">
                <a:solidFill>
                  <a:srgbClr val="FFFFFF"/>
                </a:solidFill>
                <a:latin typeface="Montserrat"/>
                <a:ea typeface="Montserrat"/>
                <a:cs typeface="Montserrat"/>
                <a:sym typeface="Montserrat"/>
              </a:rPr>
              <a:t>ap of Michigan Surface Water</a:t>
            </a:r>
            <a:endParaRPr b="0" i="0" sz="1400" u="none" cap="none" strike="noStrike">
              <a:solidFill>
                <a:schemeClr val="dk1"/>
              </a:solidFill>
              <a:latin typeface="Arial"/>
              <a:ea typeface="Arial"/>
              <a:cs typeface="Arial"/>
              <a:sym typeface="Arial"/>
            </a:endParaRPr>
          </a:p>
        </p:txBody>
      </p:sp>
      <p:sp>
        <p:nvSpPr>
          <p:cNvPr id="157" name="Google Shape;157;p25"/>
          <p:cNvSpPr/>
          <p:nvPr/>
        </p:nvSpPr>
        <p:spPr>
          <a:xfrm>
            <a:off x="981351" y="4341140"/>
            <a:ext cx="2985300" cy="3201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A map highlighting the major rivers, lakes, and watersheds in Michigan.</a:t>
            </a:r>
            <a:endParaRPr b="0" i="0" sz="1400" u="none" cap="none" strike="noStrike">
              <a:solidFill>
                <a:schemeClr val="dk1"/>
              </a:solidFill>
              <a:latin typeface="Arial"/>
              <a:ea typeface="Arial"/>
              <a:cs typeface="Arial"/>
              <a:sym typeface="Arial"/>
            </a:endParaRPr>
          </a:p>
        </p:txBody>
      </p:sp>
      <p:sp>
        <p:nvSpPr>
          <p:cNvPr id="158" name="Google Shape;158;p25"/>
          <p:cNvSpPr/>
          <p:nvPr/>
        </p:nvSpPr>
        <p:spPr>
          <a:xfrm>
            <a:off x="5138672" y="4083926"/>
            <a:ext cx="2985300" cy="172800"/>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lang="en" sz="1100">
                <a:solidFill>
                  <a:srgbClr val="FFFFFF"/>
                </a:solidFill>
                <a:latin typeface="Montserrat"/>
                <a:ea typeface="Montserrat"/>
                <a:cs typeface="Montserrat"/>
                <a:sym typeface="Montserrat"/>
              </a:rPr>
              <a:t>Sample locations</a:t>
            </a:r>
            <a:endParaRPr b="0" i="0" sz="1400" u="none" cap="none" strike="noStrike">
              <a:solidFill>
                <a:schemeClr val="dk1"/>
              </a:solidFill>
              <a:latin typeface="Arial"/>
              <a:ea typeface="Arial"/>
              <a:cs typeface="Arial"/>
              <a:sym typeface="Arial"/>
            </a:endParaRPr>
          </a:p>
        </p:txBody>
      </p:sp>
      <p:sp>
        <p:nvSpPr>
          <p:cNvPr id="159" name="Google Shape;159;p25"/>
          <p:cNvSpPr/>
          <p:nvPr/>
        </p:nvSpPr>
        <p:spPr>
          <a:xfrm>
            <a:off x="5138672" y="4321040"/>
            <a:ext cx="2985300" cy="4800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lang="en" sz="900">
                <a:solidFill>
                  <a:srgbClr val="FFFFFF"/>
                </a:solidFill>
                <a:latin typeface="Montserrat"/>
                <a:ea typeface="Montserrat"/>
                <a:cs typeface="Montserrat"/>
                <a:sym typeface="Montserrat"/>
              </a:rPr>
              <a:t>An overview of total samples collected over the specified area.</a:t>
            </a:r>
            <a:endParaRPr b="0" i="0" sz="1400" u="none" cap="none" strike="noStrike">
              <a:solidFill>
                <a:schemeClr val="dk1"/>
              </a:solidFill>
              <a:latin typeface="Arial"/>
              <a:ea typeface="Arial"/>
              <a:cs typeface="Arial"/>
              <a:sym typeface="Arial"/>
            </a:endParaRPr>
          </a:p>
        </p:txBody>
      </p:sp>
      <p:pic>
        <p:nvPicPr>
          <p:cNvPr id="160" name="Google Shape;160;p25"/>
          <p:cNvPicPr preferRelativeResize="0"/>
          <p:nvPr/>
        </p:nvPicPr>
        <p:blipFill>
          <a:blip r:embed="rId3">
            <a:alphaModFix/>
          </a:blip>
          <a:stretch>
            <a:fillRect/>
          </a:stretch>
        </p:blipFill>
        <p:spPr>
          <a:xfrm>
            <a:off x="793300" y="1142725"/>
            <a:ext cx="3361474" cy="2856775"/>
          </a:xfrm>
          <a:prstGeom prst="rect">
            <a:avLst/>
          </a:prstGeom>
          <a:noFill/>
          <a:ln>
            <a:noFill/>
          </a:ln>
        </p:spPr>
      </p:pic>
      <p:pic>
        <p:nvPicPr>
          <p:cNvPr id="161" name="Google Shape;161;p25"/>
          <p:cNvPicPr preferRelativeResize="0"/>
          <p:nvPr/>
        </p:nvPicPr>
        <p:blipFill>
          <a:blip r:embed="rId4">
            <a:alphaModFix/>
          </a:blip>
          <a:stretch>
            <a:fillRect/>
          </a:stretch>
        </p:blipFill>
        <p:spPr>
          <a:xfrm>
            <a:off x="4950575" y="1162825"/>
            <a:ext cx="3361501" cy="2856776"/>
          </a:xfrm>
          <a:prstGeom prst="rect">
            <a:avLst/>
          </a:prstGeom>
          <a:solidFill>
            <a:srgbClr val="FFFFFF"/>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683513" y="152400"/>
            <a:ext cx="7776965"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913425" y="0"/>
            <a:ext cx="731715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152400" y="152400"/>
            <a:ext cx="8839200" cy="43885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9"/>
          <p:cNvPicPr preferRelativeResize="0"/>
          <p:nvPr/>
        </p:nvPicPr>
        <p:blipFill>
          <a:blip r:embed="rId3">
            <a:alphaModFix/>
          </a:blip>
          <a:stretch>
            <a:fillRect/>
          </a:stretch>
        </p:blipFill>
        <p:spPr>
          <a:xfrm>
            <a:off x="152400" y="443200"/>
            <a:ext cx="8839200" cy="4626058"/>
          </a:xfrm>
          <a:prstGeom prst="rect">
            <a:avLst/>
          </a:prstGeom>
          <a:noFill/>
          <a:ln>
            <a:noFill/>
          </a:ln>
        </p:spPr>
      </p:pic>
      <p:sp>
        <p:nvSpPr>
          <p:cNvPr id="182" name="Google Shape;182;p29"/>
          <p:cNvSpPr txBox="1"/>
          <p:nvPr/>
        </p:nvSpPr>
        <p:spPr>
          <a:xfrm>
            <a:off x="846950" y="43000"/>
            <a:ext cx="7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Plot showing the concentration of the compound CAS307244_PFHxA over the years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7" name="Shape 187"/>
        <p:cNvGrpSpPr/>
        <p:nvPr/>
      </p:nvGrpSpPr>
      <p:grpSpPr>
        <a:xfrm>
          <a:off x="0" y="0"/>
          <a:ext cx="0" cy="0"/>
          <a:chOff x="0" y="0"/>
          <a:chExt cx="0" cy="0"/>
        </a:xfrm>
      </p:grpSpPr>
      <p:sp>
        <p:nvSpPr>
          <p:cNvPr id="188" name="Google Shape;188;p30"/>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Effects of PFAS</a:t>
            </a:r>
            <a:endParaRPr b="0" i="0" sz="1400" u="none" cap="none" strike="noStrike">
              <a:solidFill>
                <a:schemeClr val="dk1"/>
              </a:solidFill>
              <a:latin typeface="Arial"/>
              <a:ea typeface="Arial"/>
              <a:cs typeface="Arial"/>
              <a:sym typeface="Arial"/>
            </a:endParaRPr>
          </a:p>
        </p:txBody>
      </p:sp>
      <p:pic>
        <p:nvPicPr>
          <p:cNvPr descr="preencoded.png" id="189" name="Google Shape;189;p30"/>
          <p:cNvPicPr preferRelativeResize="0"/>
          <p:nvPr/>
        </p:nvPicPr>
        <p:blipFill rotWithShape="1">
          <a:blip r:embed="rId3">
            <a:alphaModFix/>
          </a:blip>
          <a:srcRect b="0" l="0" r="0" t="0"/>
          <a:stretch/>
        </p:blipFill>
        <p:spPr>
          <a:xfrm>
            <a:off x="1274398" y="1791341"/>
            <a:ext cx="749906" cy="635635"/>
          </a:xfrm>
          <a:prstGeom prst="rect">
            <a:avLst/>
          </a:prstGeom>
          <a:noFill/>
          <a:ln>
            <a:noFill/>
          </a:ln>
        </p:spPr>
      </p:pic>
      <p:sp>
        <p:nvSpPr>
          <p:cNvPr id="190" name="Google Shape;190;p30"/>
          <p:cNvSpPr/>
          <p:nvPr/>
        </p:nvSpPr>
        <p:spPr>
          <a:xfrm>
            <a:off x="271752" y="2713768"/>
            <a:ext cx="2741800"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Toxic effects</a:t>
            </a:r>
            <a:endParaRPr b="0" i="0" sz="1400" u="none" cap="none" strike="noStrike">
              <a:solidFill>
                <a:schemeClr val="dk1"/>
              </a:solidFill>
              <a:latin typeface="Arial"/>
              <a:ea typeface="Arial"/>
              <a:cs typeface="Arial"/>
              <a:sym typeface="Arial"/>
            </a:endParaRPr>
          </a:p>
        </p:txBody>
      </p:sp>
      <p:sp>
        <p:nvSpPr>
          <p:cNvPr id="191" name="Google Shape;191;p30"/>
          <p:cNvSpPr/>
          <p:nvPr/>
        </p:nvSpPr>
        <p:spPr>
          <a:xfrm>
            <a:off x="271752" y="2950881"/>
            <a:ext cx="2741800"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Exposure to PFAS can lead to increased cholesterol levels, changes in liver enzymes, and reduced vaccine response in children.</a:t>
            </a:r>
            <a:endParaRPr b="0" i="0" sz="1400" u="none" cap="none" strike="noStrike">
              <a:solidFill>
                <a:schemeClr val="dk1"/>
              </a:solidFill>
              <a:latin typeface="Arial"/>
              <a:ea typeface="Arial"/>
              <a:cs typeface="Arial"/>
              <a:sym typeface="Arial"/>
            </a:endParaRPr>
          </a:p>
        </p:txBody>
      </p:sp>
      <p:pic>
        <p:nvPicPr>
          <p:cNvPr descr="preencoded.png" id="192" name="Google Shape;192;p30"/>
          <p:cNvPicPr preferRelativeResize="0"/>
          <p:nvPr/>
        </p:nvPicPr>
        <p:blipFill rotWithShape="1">
          <a:blip r:embed="rId4">
            <a:alphaModFix/>
          </a:blip>
          <a:srcRect b="0" l="0" r="0" t="0"/>
          <a:stretch/>
        </p:blipFill>
        <p:spPr>
          <a:xfrm>
            <a:off x="4336510" y="1741126"/>
            <a:ext cx="485653" cy="757049"/>
          </a:xfrm>
          <a:prstGeom prst="rect">
            <a:avLst/>
          </a:prstGeom>
          <a:noFill/>
          <a:ln>
            <a:noFill/>
          </a:ln>
        </p:spPr>
      </p:pic>
      <p:sp>
        <p:nvSpPr>
          <p:cNvPr id="193" name="Google Shape;193;p30"/>
          <p:cNvSpPr/>
          <p:nvPr/>
        </p:nvSpPr>
        <p:spPr>
          <a:xfrm>
            <a:off x="3227453" y="2713768"/>
            <a:ext cx="2686807"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Cancer risk</a:t>
            </a:r>
            <a:endParaRPr b="0" i="0" sz="1400" u="none" cap="none" strike="noStrike">
              <a:solidFill>
                <a:schemeClr val="dk1"/>
              </a:solidFill>
              <a:latin typeface="Arial"/>
              <a:ea typeface="Arial"/>
              <a:cs typeface="Arial"/>
              <a:sym typeface="Arial"/>
            </a:endParaRPr>
          </a:p>
        </p:txBody>
      </p:sp>
      <p:sp>
        <p:nvSpPr>
          <p:cNvPr id="194" name="Google Shape;194;p30"/>
          <p:cNvSpPr/>
          <p:nvPr/>
        </p:nvSpPr>
        <p:spPr>
          <a:xfrm>
            <a:off x="3227453" y="2950881"/>
            <a:ext cx="2686807"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Some PFAS like PFOA and PFOS are linked to testicular, kidney, and other cancers based on human and animal studies.</a:t>
            </a:r>
            <a:endParaRPr b="0" i="0" sz="1400" u="none" cap="none" strike="noStrike">
              <a:solidFill>
                <a:schemeClr val="dk1"/>
              </a:solidFill>
              <a:latin typeface="Arial"/>
              <a:ea typeface="Arial"/>
              <a:cs typeface="Arial"/>
              <a:sym typeface="Arial"/>
            </a:endParaRPr>
          </a:p>
        </p:txBody>
      </p:sp>
      <p:pic>
        <p:nvPicPr>
          <p:cNvPr descr="preencoded.png" id="195" name="Google Shape;195;p30"/>
          <p:cNvPicPr preferRelativeResize="0"/>
          <p:nvPr/>
        </p:nvPicPr>
        <p:blipFill rotWithShape="1">
          <a:blip r:embed="rId3">
            <a:alphaModFix/>
          </a:blip>
          <a:srcRect b="0" l="0" r="0" t="0"/>
          <a:stretch/>
        </p:blipFill>
        <p:spPr>
          <a:xfrm>
            <a:off x="7130810" y="1791341"/>
            <a:ext cx="749906" cy="635635"/>
          </a:xfrm>
          <a:prstGeom prst="rect">
            <a:avLst/>
          </a:prstGeom>
          <a:noFill/>
          <a:ln>
            <a:noFill/>
          </a:ln>
        </p:spPr>
      </p:pic>
      <p:sp>
        <p:nvSpPr>
          <p:cNvPr id="196" name="Google Shape;196;p30"/>
          <p:cNvSpPr/>
          <p:nvPr/>
        </p:nvSpPr>
        <p:spPr>
          <a:xfrm>
            <a:off x="6198868" y="2713768"/>
            <a:ext cx="2600389"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Hormone disruption</a:t>
            </a:r>
            <a:endParaRPr b="0" i="0" sz="1400" u="none" cap="none" strike="noStrike">
              <a:solidFill>
                <a:schemeClr val="dk1"/>
              </a:solidFill>
              <a:latin typeface="Arial"/>
              <a:ea typeface="Arial"/>
              <a:cs typeface="Arial"/>
              <a:sym typeface="Arial"/>
            </a:endParaRPr>
          </a:p>
        </p:txBody>
      </p:sp>
      <p:sp>
        <p:nvSpPr>
          <p:cNvPr id="197" name="Google Shape;197;p30"/>
          <p:cNvSpPr/>
          <p:nvPr/>
        </p:nvSpPr>
        <p:spPr>
          <a:xfrm>
            <a:off x="6198868" y="2950881"/>
            <a:ext cx="2600389"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PFAS can interfere with body's endocrine system and affect thyroid hormone levels and reproductive outcomes.</a:t>
            </a:r>
            <a:endParaRPr b="0" i="0" sz="1400" u="none" cap="none" strike="noStrike">
              <a:solidFill>
                <a:schemeClr val="dk1"/>
              </a:solidFill>
              <a:latin typeface="Arial"/>
              <a:ea typeface="Arial"/>
              <a:cs typeface="Arial"/>
              <a:sym typeface="Arial"/>
            </a:endParaRPr>
          </a:p>
        </p:txBody>
      </p:sp>
      <p:sp>
        <p:nvSpPr>
          <p:cNvPr id="198" name="Google Shape;198;p30"/>
          <p:cNvSpPr/>
          <p:nvPr/>
        </p:nvSpPr>
        <p:spPr>
          <a:xfrm>
            <a:off x="0" y="4228043"/>
            <a:ext cx="9141714" cy="914171"/>
          </a:xfrm>
          <a:prstGeom prst="rect">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 name="Google Shape;199;p30"/>
          <p:cNvSpPr/>
          <p:nvPr/>
        </p:nvSpPr>
        <p:spPr>
          <a:xfrm>
            <a:off x="1524238" y="4465781"/>
            <a:ext cx="6093238" cy="431910"/>
          </a:xfrm>
          <a:prstGeom prst="rect">
            <a:avLst/>
          </a:prstGeom>
          <a:noFill/>
          <a:ln>
            <a:noFill/>
          </a:ln>
        </p:spPr>
        <p:txBody>
          <a:bodyPr anchorCtr="0" anchor="t" bIns="0" lIns="0" spcFirstLastPara="1" rIns="0" wrap="square" tIns="0">
            <a:noAutofit/>
          </a:bodyPr>
          <a:lstStyle/>
          <a:p>
            <a:pPr indent="0" lvl="0" marL="0" marR="0" rtl="0" algn="ctr">
              <a:lnSpc>
                <a:spcPct val="126000"/>
              </a:lnSpc>
              <a:spcBef>
                <a:spcPts val="0"/>
              </a:spcBef>
              <a:spcAft>
                <a:spcPts val="0"/>
              </a:spcAft>
              <a:buClr>
                <a:srgbClr val="FFFFFF"/>
              </a:buClr>
              <a:buSzPts val="1400"/>
              <a:buFont typeface="Montserrat"/>
              <a:buNone/>
            </a:pPr>
            <a:r>
              <a:rPr b="0" i="0" lang="en" sz="1400" u="none" cap="none" strike="noStrike">
                <a:solidFill>
                  <a:srgbClr val="FFFFFF"/>
                </a:solidFill>
                <a:latin typeface="Montserrat"/>
                <a:ea typeface="Montserrat"/>
                <a:cs typeface="Montserrat"/>
                <a:sym typeface="Montserrat"/>
              </a:rPr>
              <a:t>PFAS exposure through environment and consumer products poses health risks like toxicity, cancer, and hormone disruption.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sp>
        <p:nvSpPr>
          <p:cNvPr id="205" name="Google Shape;205;p31"/>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2400"/>
              <a:buFont typeface="Montserrat"/>
              <a:buNone/>
            </a:pPr>
            <a:r>
              <a:rPr lang="en" sz="2400">
                <a:solidFill>
                  <a:srgbClr val="2A2921"/>
                </a:solidFill>
                <a:latin typeface="Montserrat"/>
                <a:ea typeface="Montserrat"/>
                <a:cs typeface="Montserrat"/>
                <a:sym typeface="Montserrat"/>
              </a:rPr>
              <a:t>Case Study: </a:t>
            </a:r>
            <a:r>
              <a:rPr b="0" i="0" lang="en" sz="2400" u="none" cap="none" strike="noStrike">
                <a:solidFill>
                  <a:srgbClr val="2A2921"/>
                </a:solidFill>
                <a:latin typeface="Montserrat"/>
                <a:ea typeface="Montserrat"/>
                <a:cs typeface="Montserrat"/>
                <a:sym typeface="Montserrat"/>
              </a:rPr>
              <a:t>Flint Water Crisis</a:t>
            </a:r>
            <a:endParaRPr b="0" i="0" sz="1400" u="none" cap="none" strike="noStrike">
              <a:solidFill>
                <a:schemeClr val="dk1"/>
              </a:solidFill>
              <a:latin typeface="Arial"/>
              <a:ea typeface="Arial"/>
              <a:cs typeface="Arial"/>
              <a:sym typeface="Arial"/>
            </a:endParaRPr>
          </a:p>
        </p:txBody>
      </p:sp>
      <p:pic>
        <p:nvPicPr>
          <p:cNvPr descr="preencoded.png" id="206" name="Google Shape;206;p31"/>
          <p:cNvPicPr preferRelativeResize="0"/>
          <p:nvPr/>
        </p:nvPicPr>
        <p:blipFill rotWithShape="1">
          <a:blip r:embed="rId3">
            <a:alphaModFix/>
          </a:blip>
          <a:srcRect b="0" l="0" r="0" t="0"/>
          <a:stretch/>
        </p:blipFill>
        <p:spPr>
          <a:xfrm>
            <a:off x="-7142" y="2956773"/>
            <a:ext cx="9155999" cy="28567"/>
          </a:xfrm>
          <a:prstGeom prst="rect">
            <a:avLst/>
          </a:prstGeom>
          <a:noFill/>
          <a:ln>
            <a:noFill/>
          </a:ln>
        </p:spPr>
      </p:pic>
      <p:pic>
        <p:nvPicPr>
          <p:cNvPr descr="preencoded.png" id="207" name="Google Shape;207;p31"/>
          <p:cNvPicPr preferRelativeResize="0"/>
          <p:nvPr/>
        </p:nvPicPr>
        <p:blipFill rotWithShape="1">
          <a:blip r:embed="rId4">
            <a:alphaModFix/>
          </a:blip>
          <a:srcRect b="0" l="0" r="0" t="0"/>
          <a:stretch/>
        </p:blipFill>
        <p:spPr>
          <a:xfrm>
            <a:off x="2194011" y="2103308"/>
            <a:ext cx="7142" cy="864178"/>
          </a:xfrm>
          <a:prstGeom prst="rect">
            <a:avLst/>
          </a:prstGeom>
          <a:noFill/>
          <a:ln>
            <a:noFill/>
          </a:ln>
        </p:spPr>
      </p:pic>
      <p:pic>
        <p:nvPicPr>
          <p:cNvPr descr="preencoded.png" id="208" name="Google Shape;208;p31"/>
          <p:cNvPicPr preferRelativeResize="0"/>
          <p:nvPr/>
        </p:nvPicPr>
        <p:blipFill rotWithShape="1">
          <a:blip r:embed="rId5">
            <a:alphaModFix/>
          </a:blip>
          <a:srcRect b="0" l="0" r="0" t="0"/>
          <a:stretch/>
        </p:blipFill>
        <p:spPr>
          <a:xfrm>
            <a:off x="2151167" y="2921063"/>
            <a:ext cx="85703" cy="85703"/>
          </a:xfrm>
          <a:prstGeom prst="rect">
            <a:avLst/>
          </a:prstGeom>
          <a:noFill/>
          <a:ln>
            <a:noFill/>
          </a:ln>
        </p:spPr>
      </p:pic>
      <p:pic>
        <p:nvPicPr>
          <p:cNvPr descr="preencoded.png" id="209" name="Google Shape;209;p31"/>
          <p:cNvPicPr preferRelativeResize="0"/>
          <p:nvPr/>
        </p:nvPicPr>
        <p:blipFill rotWithShape="1">
          <a:blip r:embed="rId4">
            <a:alphaModFix/>
          </a:blip>
          <a:srcRect b="0" l="0" r="0" t="0"/>
          <a:stretch/>
        </p:blipFill>
        <p:spPr>
          <a:xfrm>
            <a:off x="4388022" y="2963915"/>
            <a:ext cx="7142" cy="864178"/>
          </a:xfrm>
          <a:prstGeom prst="rect">
            <a:avLst/>
          </a:prstGeom>
          <a:noFill/>
          <a:ln>
            <a:noFill/>
          </a:ln>
        </p:spPr>
      </p:pic>
      <p:pic>
        <p:nvPicPr>
          <p:cNvPr descr="preencoded.png" id="210" name="Google Shape;210;p31"/>
          <p:cNvPicPr preferRelativeResize="0"/>
          <p:nvPr/>
        </p:nvPicPr>
        <p:blipFill rotWithShape="1">
          <a:blip r:embed="rId6">
            <a:alphaModFix/>
          </a:blip>
          <a:srcRect b="0" l="0" r="0" t="0"/>
          <a:stretch/>
        </p:blipFill>
        <p:spPr>
          <a:xfrm>
            <a:off x="4345177" y="2921063"/>
            <a:ext cx="92846" cy="85703"/>
          </a:xfrm>
          <a:prstGeom prst="rect">
            <a:avLst/>
          </a:prstGeom>
          <a:noFill/>
          <a:ln>
            <a:noFill/>
          </a:ln>
        </p:spPr>
      </p:pic>
      <p:pic>
        <p:nvPicPr>
          <p:cNvPr descr="preencoded.png" id="211" name="Google Shape;211;p31"/>
          <p:cNvPicPr preferRelativeResize="0"/>
          <p:nvPr/>
        </p:nvPicPr>
        <p:blipFill rotWithShape="1">
          <a:blip r:embed="rId4">
            <a:alphaModFix/>
          </a:blip>
          <a:srcRect b="0" l="0" r="0" t="0"/>
          <a:stretch/>
        </p:blipFill>
        <p:spPr>
          <a:xfrm>
            <a:off x="6582033" y="2103308"/>
            <a:ext cx="7142" cy="864178"/>
          </a:xfrm>
          <a:prstGeom prst="rect">
            <a:avLst/>
          </a:prstGeom>
          <a:noFill/>
          <a:ln>
            <a:noFill/>
          </a:ln>
        </p:spPr>
      </p:pic>
      <p:pic>
        <p:nvPicPr>
          <p:cNvPr descr="preencoded.png" id="212" name="Google Shape;212;p31"/>
          <p:cNvPicPr preferRelativeResize="0"/>
          <p:nvPr/>
        </p:nvPicPr>
        <p:blipFill rotWithShape="1">
          <a:blip r:embed="rId7">
            <a:alphaModFix/>
          </a:blip>
          <a:srcRect b="0" l="0" r="0" t="0"/>
          <a:stretch/>
        </p:blipFill>
        <p:spPr>
          <a:xfrm>
            <a:off x="6539188" y="2921063"/>
            <a:ext cx="92846" cy="85703"/>
          </a:xfrm>
          <a:prstGeom prst="rect">
            <a:avLst/>
          </a:prstGeom>
          <a:noFill/>
          <a:ln>
            <a:noFill/>
          </a:ln>
        </p:spPr>
      </p:pic>
      <p:sp>
        <p:nvSpPr>
          <p:cNvPr id="213" name="Google Shape;213;p31"/>
          <p:cNvSpPr/>
          <p:nvPr/>
        </p:nvSpPr>
        <p:spPr>
          <a:xfrm>
            <a:off x="2144021" y="2003321"/>
            <a:ext cx="99900" cy="99900"/>
          </a:xfrm>
          <a:prstGeom prst="ellipse">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1"/>
          <p:cNvSpPr/>
          <p:nvPr/>
        </p:nvSpPr>
        <p:spPr>
          <a:xfrm>
            <a:off x="2315425" y="1966933"/>
            <a:ext cx="1476900" cy="172800"/>
          </a:xfrm>
          <a:prstGeom prst="rect">
            <a:avLst/>
          </a:prstGeom>
          <a:noFill/>
          <a:ln>
            <a:noFill/>
          </a:ln>
        </p:spPr>
        <p:txBody>
          <a:bodyPr anchorCtr="0" anchor="t" bIns="0" lIns="0" spcFirstLastPara="1" rIns="0" wrap="square" tIns="0">
            <a:noAutofit/>
          </a:bodyPr>
          <a:lstStyle/>
          <a:p>
            <a:pPr indent="0" lvl="0" marL="0" marR="0" rtl="0" algn="l">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April 2014</a:t>
            </a:r>
            <a:endParaRPr b="0" i="0" sz="1400" u="none" cap="none" strike="noStrike">
              <a:solidFill>
                <a:schemeClr val="dk1"/>
              </a:solidFill>
              <a:latin typeface="Arial"/>
              <a:ea typeface="Arial"/>
              <a:cs typeface="Arial"/>
              <a:sym typeface="Arial"/>
            </a:endParaRPr>
          </a:p>
        </p:txBody>
      </p:sp>
      <p:sp>
        <p:nvSpPr>
          <p:cNvPr id="215" name="Google Shape;215;p31"/>
          <p:cNvSpPr/>
          <p:nvPr/>
        </p:nvSpPr>
        <p:spPr>
          <a:xfrm>
            <a:off x="517375" y="1463321"/>
            <a:ext cx="1476900" cy="639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900"/>
              <a:buFont typeface="Montserrat"/>
              <a:buNone/>
            </a:pPr>
            <a:r>
              <a:rPr i="0" lang="en" sz="1000" u="none" cap="none" strike="noStrike">
                <a:solidFill>
                  <a:srgbClr val="5A5A4C"/>
                </a:solidFill>
              </a:rPr>
              <a:t>Flint switches its water supply from Lake Huron to the Flint River to reduce costs.</a:t>
            </a:r>
            <a:endParaRPr i="0" sz="1000" u="none" cap="none" strike="noStrike">
              <a:solidFill>
                <a:schemeClr val="dk1"/>
              </a:solidFill>
            </a:endParaRPr>
          </a:p>
        </p:txBody>
      </p:sp>
      <p:sp>
        <p:nvSpPr>
          <p:cNvPr id="216" name="Google Shape;216;p31"/>
          <p:cNvSpPr/>
          <p:nvPr/>
        </p:nvSpPr>
        <p:spPr>
          <a:xfrm>
            <a:off x="4338032" y="3824522"/>
            <a:ext cx="99900" cy="99900"/>
          </a:xfrm>
          <a:prstGeom prst="ellipse">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 name="Google Shape;217;p31"/>
          <p:cNvSpPr/>
          <p:nvPr/>
        </p:nvSpPr>
        <p:spPr>
          <a:xfrm>
            <a:off x="4509436" y="3788134"/>
            <a:ext cx="1406400" cy="345600"/>
          </a:xfrm>
          <a:prstGeom prst="rect">
            <a:avLst/>
          </a:prstGeom>
          <a:noFill/>
          <a:ln>
            <a:noFill/>
          </a:ln>
        </p:spPr>
        <p:txBody>
          <a:bodyPr anchorCtr="0" anchor="t" bIns="0" lIns="0" spcFirstLastPara="1" rIns="0" wrap="square" tIns="0">
            <a:noAutofit/>
          </a:bodyPr>
          <a:lstStyle/>
          <a:p>
            <a:pPr indent="0" lvl="0" marL="0" marR="0" rtl="0" algn="l">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August and September 2014</a:t>
            </a:r>
            <a:endParaRPr b="0" i="0" sz="1400" u="none" cap="none" strike="noStrike">
              <a:solidFill>
                <a:schemeClr val="dk1"/>
              </a:solidFill>
              <a:latin typeface="Arial"/>
              <a:ea typeface="Arial"/>
              <a:cs typeface="Arial"/>
              <a:sym typeface="Arial"/>
            </a:endParaRPr>
          </a:p>
        </p:txBody>
      </p:sp>
      <p:sp>
        <p:nvSpPr>
          <p:cNvPr id="218" name="Google Shape;218;p31"/>
          <p:cNvSpPr/>
          <p:nvPr/>
        </p:nvSpPr>
        <p:spPr>
          <a:xfrm>
            <a:off x="4509436" y="4197993"/>
            <a:ext cx="1406400" cy="480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900"/>
              <a:buFont typeface="Montserrat"/>
              <a:buNone/>
            </a:pPr>
            <a:r>
              <a:rPr i="0" lang="en" sz="1000" u="none" cap="none" strike="noStrike">
                <a:solidFill>
                  <a:srgbClr val="5A5A4C"/>
                </a:solidFill>
              </a:rPr>
              <a:t>Residents complain of smelly, discolored water.</a:t>
            </a:r>
            <a:endParaRPr i="0" sz="1000" u="none" cap="none" strike="noStrike">
              <a:solidFill>
                <a:schemeClr val="dk1"/>
              </a:solidFill>
            </a:endParaRPr>
          </a:p>
        </p:txBody>
      </p:sp>
      <p:sp>
        <p:nvSpPr>
          <p:cNvPr id="219" name="Google Shape;219;p31"/>
          <p:cNvSpPr/>
          <p:nvPr/>
        </p:nvSpPr>
        <p:spPr>
          <a:xfrm>
            <a:off x="6532043" y="2003321"/>
            <a:ext cx="99900" cy="99900"/>
          </a:xfrm>
          <a:prstGeom prst="ellipse">
            <a:avLst/>
          </a:prstGeom>
          <a:solidFill>
            <a:srgbClr val="E6692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1"/>
          <p:cNvSpPr/>
          <p:nvPr/>
        </p:nvSpPr>
        <p:spPr>
          <a:xfrm>
            <a:off x="6703448" y="1966933"/>
            <a:ext cx="1241400" cy="172800"/>
          </a:xfrm>
          <a:prstGeom prst="rect">
            <a:avLst/>
          </a:prstGeom>
          <a:noFill/>
          <a:ln>
            <a:noFill/>
          </a:ln>
        </p:spPr>
        <p:txBody>
          <a:bodyPr anchorCtr="0" anchor="t" bIns="0" lIns="0" spcFirstLastPara="1" rIns="0" wrap="square" tIns="0">
            <a:noAutofit/>
          </a:bodyPr>
          <a:lstStyle/>
          <a:p>
            <a:pPr indent="0" lvl="0" marL="0" marR="0" rtl="0" algn="l">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October 2015</a:t>
            </a:r>
            <a:endParaRPr b="0" i="0" sz="1400" u="none" cap="none" strike="noStrike">
              <a:solidFill>
                <a:schemeClr val="dk1"/>
              </a:solidFill>
              <a:latin typeface="Arial"/>
              <a:ea typeface="Arial"/>
              <a:cs typeface="Arial"/>
              <a:sym typeface="Arial"/>
            </a:endParaRPr>
          </a:p>
        </p:txBody>
      </p:sp>
      <p:sp>
        <p:nvSpPr>
          <p:cNvPr id="221" name="Google Shape;221;p31"/>
          <p:cNvSpPr/>
          <p:nvPr/>
        </p:nvSpPr>
        <p:spPr>
          <a:xfrm>
            <a:off x="5090648" y="1463321"/>
            <a:ext cx="1241400" cy="480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5A5A4C"/>
              </a:buClr>
              <a:buSzPts val="900"/>
              <a:buFont typeface="Montserrat"/>
              <a:buNone/>
            </a:pPr>
            <a:r>
              <a:rPr i="0" lang="en" sz="1000" u="none" cap="none" strike="noStrike">
                <a:solidFill>
                  <a:srgbClr val="5A5A4C"/>
                </a:solidFill>
              </a:rPr>
              <a:t>Researchers find dangerous levels of lead in Flint's water.</a:t>
            </a:r>
            <a:endParaRPr i="0" sz="1000" u="none" cap="none" strike="noStrike">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26" name="Shape 226"/>
        <p:cNvGrpSpPr/>
        <p:nvPr/>
      </p:nvGrpSpPr>
      <p:grpSpPr>
        <a:xfrm>
          <a:off x="0" y="0"/>
          <a:ext cx="0" cy="0"/>
          <a:chOff x="0" y="0"/>
          <a:chExt cx="0" cy="0"/>
        </a:xfrm>
      </p:grpSpPr>
      <p:sp>
        <p:nvSpPr>
          <p:cNvPr id="227" name="Google Shape;227;p32"/>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2400"/>
              <a:buFont typeface="Montserrat"/>
              <a:buNone/>
            </a:pPr>
            <a:r>
              <a:rPr b="0" i="0" lang="en" sz="2400" u="none" cap="none" strike="noStrike">
                <a:solidFill>
                  <a:srgbClr val="2A2921"/>
                </a:solidFill>
                <a:latin typeface="Montserrat"/>
                <a:ea typeface="Montserrat"/>
                <a:cs typeface="Montserrat"/>
                <a:sym typeface="Montserrat"/>
              </a:rPr>
              <a:t>Causes of Flint Crisis</a:t>
            </a:r>
            <a:endParaRPr b="0" i="0" sz="1400" u="none" cap="none" strike="noStrike">
              <a:solidFill>
                <a:schemeClr val="dk1"/>
              </a:solidFill>
              <a:latin typeface="Arial"/>
              <a:ea typeface="Arial"/>
              <a:cs typeface="Arial"/>
              <a:sym typeface="Arial"/>
            </a:endParaRPr>
          </a:p>
        </p:txBody>
      </p:sp>
      <p:pic>
        <p:nvPicPr>
          <p:cNvPr descr="preencoded.png" id="228" name="Google Shape;228;p32"/>
          <p:cNvPicPr preferRelativeResize="0"/>
          <p:nvPr/>
        </p:nvPicPr>
        <p:blipFill rotWithShape="1">
          <a:blip r:embed="rId3">
            <a:alphaModFix/>
          </a:blip>
          <a:srcRect b="0" l="0" r="0" t="0"/>
          <a:stretch/>
        </p:blipFill>
        <p:spPr>
          <a:xfrm>
            <a:off x="349954" y="1349831"/>
            <a:ext cx="8441801" cy="764190"/>
          </a:xfrm>
          <a:prstGeom prst="rect">
            <a:avLst/>
          </a:prstGeom>
          <a:noFill/>
          <a:ln>
            <a:noFill/>
          </a:ln>
        </p:spPr>
      </p:pic>
      <p:sp>
        <p:nvSpPr>
          <p:cNvPr id="229" name="Google Shape;229;p32"/>
          <p:cNvSpPr/>
          <p:nvPr/>
        </p:nvSpPr>
        <p:spPr>
          <a:xfrm>
            <a:off x="499937" y="1616495"/>
            <a:ext cx="8213259" cy="230328"/>
          </a:xfrm>
          <a:prstGeom prst="rect">
            <a:avLst/>
          </a:prstGeom>
          <a:noFill/>
          <a:ln>
            <a:noFill/>
          </a:ln>
        </p:spPr>
        <p:txBody>
          <a:bodyPr anchorCtr="0" anchor="ctr" bIns="0" lIns="0" spcFirstLastPara="1" rIns="0" wrap="square" tIns="0">
            <a:noAutofit/>
          </a:bodyPr>
          <a:lstStyle/>
          <a:p>
            <a:pPr indent="0" lvl="0" marL="0" marR="0" rtl="0" algn="l">
              <a:lnSpc>
                <a:spcPct val="126041"/>
              </a:lnSpc>
              <a:spcBef>
                <a:spcPts val="0"/>
              </a:spcBef>
              <a:spcAft>
                <a:spcPts val="0"/>
              </a:spcAft>
              <a:buClr>
                <a:srgbClr val="2A2921"/>
              </a:buClr>
              <a:buSzPts val="1400"/>
              <a:buFont typeface="Montserrat"/>
              <a:buNone/>
            </a:pPr>
            <a:r>
              <a:rPr b="0" i="0" lang="en" sz="1400" u="none" cap="none" strike="noStrike">
                <a:solidFill>
                  <a:srgbClr val="2A2921"/>
                </a:solidFill>
                <a:latin typeface="Montserrat"/>
                <a:ea typeface="Montserrat"/>
                <a:cs typeface="Montserrat"/>
                <a:sym typeface="Montserrat"/>
              </a:rPr>
              <a:t>Cost-cutting measure by State Government</a:t>
            </a:r>
            <a:endParaRPr b="0" i="0" sz="1400" u="none" cap="none" strike="noStrike">
              <a:solidFill>
                <a:schemeClr val="dk1"/>
              </a:solidFill>
              <a:latin typeface="Arial"/>
              <a:ea typeface="Arial"/>
              <a:cs typeface="Arial"/>
              <a:sym typeface="Arial"/>
            </a:endParaRPr>
          </a:p>
        </p:txBody>
      </p:sp>
      <p:pic>
        <p:nvPicPr>
          <p:cNvPr descr="preencoded.png" id="230" name="Google Shape;230;p32"/>
          <p:cNvPicPr preferRelativeResize="0"/>
          <p:nvPr/>
        </p:nvPicPr>
        <p:blipFill rotWithShape="1">
          <a:blip r:embed="rId4">
            <a:alphaModFix/>
          </a:blip>
          <a:srcRect b="0" l="0" r="0" t="0"/>
          <a:stretch/>
        </p:blipFill>
        <p:spPr>
          <a:xfrm>
            <a:off x="349954" y="2171158"/>
            <a:ext cx="7399075" cy="764190"/>
          </a:xfrm>
          <a:prstGeom prst="rect">
            <a:avLst/>
          </a:prstGeom>
          <a:noFill/>
          <a:ln>
            <a:noFill/>
          </a:ln>
        </p:spPr>
      </p:pic>
      <p:sp>
        <p:nvSpPr>
          <p:cNvPr id="231" name="Google Shape;231;p32"/>
          <p:cNvSpPr/>
          <p:nvPr/>
        </p:nvSpPr>
        <p:spPr>
          <a:xfrm>
            <a:off x="499937" y="2437820"/>
            <a:ext cx="7178174" cy="230328"/>
          </a:xfrm>
          <a:prstGeom prst="rect">
            <a:avLst/>
          </a:prstGeom>
          <a:noFill/>
          <a:ln>
            <a:noFill/>
          </a:ln>
        </p:spPr>
        <p:txBody>
          <a:bodyPr anchorCtr="0" anchor="ctr" bIns="0" lIns="0" spcFirstLastPara="1" rIns="0" wrap="square" tIns="0">
            <a:noAutofit/>
          </a:bodyPr>
          <a:lstStyle/>
          <a:p>
            <a:pPr indent="0" lvl="0" marL="0" marR="0" rtl="0" algn="l">
              <a:lnSpc>
                <a:spcPct val="126041"/>
              </a:lnSpc>
              <a:spcBef>
                <a:spcPts val="0"/>
              </a:spcBef>
              <a:spcAft>
                <a:spcPts val="0"/>
              </a:spcAft>
              <a:buClr>
                <a:srgbClr val="2A2921"/>
              </a:buClr>
              <a:buSzPts val="1400"/>
              <a:buFont typeface="Montserrat"/>
              <a:buNone/>
            </a:pPr>
            <a:r>
              <a:rPr b="0" i="0" lang="en" sz="1400" u="none" cap="none" strike="noStrike">
                <a:solidFill>
                  <a:srgbClr val="2A2921"/>
                </a:solidFill>
                <a:latin typeface="Montserrat"/>
                <a:ea typeface="Montserrat"/>
                <a:cs typeface="Montserrat"/>
                <a:sym typeface="Montserrat"/>
              </a:rPr>
              <a:t>Neglect of corrosion control treatments</a:t>
            </a:r>
            <a:endParaRPr b="0" i="0" sz="1400" u="none" cap="none" strike="noStrike">
              <a:solidFill>
                <a:schemeClr val="dk1"/>
              </a:solidFill>
              <a:latin typeface="Arial"/>
              <a:ea typeface="Arial"/>
              <a:cs typeface="Arial"/>
              <a:sym typeface="Arial"/>
            </a:endParaRPr>
          </a:p>
        </p:txBody>
      </p:sp>
      <p:pic>
        <p:nvPicPr>
          <p:cNvPr descr="preencoded.png" id="232" name="Google Shape;232;p32"/>
          <p:cNvPicPr preferRelativeResize="0"/>
          <p:nvPr/>
        </p:nvPicPr>
        <p:blipFill rotWithShape="1">
          <a:blip r:embed="rId5">
            <a:alphaModFix/>
          </a:blip>
          <a:srcRect b="0" l="0" r="0" t="0"/>
          <a:stretch/>
        </p:blipFill>
        <p:spPr>
          <a:xfrm>
            <a:off x="349954" y="2992483"/>
            <a:ext cx="5313621" cy="764190"/>
          </a:xfrm>
          <a:prstGeom prst="rect">
            <a:avLst/>
          </a:prstGeom>
          <a:noFill/>
          <a:ln>
            <a:noFill/>
          </a:ln>
        </p:spPr>
      </p:pic>
      <p:sp>
        <p:nvSpPr>
          <p:cNvPr id="233" name="Google Shape;233;p32"/>
          <p:cNvSpPr/>
          <p:nvPr/>
        </p:nvSpPr>
        <p:spPr>
          <a:xfrm>
            <a:off x="499937" y="3259146"/>
            <a:ext cx="5036781" cy="230328"/>
          </a:xfrm>
          <a:prstGeom prst="rect">
            <a:avLst/>
          </a:prstGeom>
          <a:noFill/>
          <a:ln>
            <a:noFill/>
          </a:ln>
        </p:spPr>
        <p:txBody>
          <a:bodyPr anchorCtr="0" anchor="ctr" bIns="0" lIns="0" spcFirstLastPara="1" rIns="0" wrap="square" tIns="0">
            <a:noAutofit/>
          </a:bodyPr>
          <a:lstStyle/>
          <a:p>
            <a:pPr indent="0" lvl="0" marL="0" marR="0" rtl="0" algn="l">
              <a:lnSpc>
                <a:spcPct val="126041"/>
              </a:lnSpc>
              <a:spcBef>
                <a:spcPts val="0"/>
              </a:spcBef>
              <a:spcAft>
                <a:spcPts val="0"/>
              </a:spcAft>
              <a:buClr>
                <a:srgbClr val="2A2921"/>
              </a:buClr>
              <a:buSzPts val="1400"/>
              <a:buFont typeface="Montserrat"/>
              <a:buNone/>
            </a:pPr>
            <a:r>
              <a:rPr b="0" i="0" lang="en" sz="1400" u="none" cap="none" strike="noStrike">
                <a:solidFill>
                  <a:srgbClr val="2A2921"/>
                </a:solidFill>
                <a:latin typeface="Montserrat"/>
                <a:ea typeface="Montserrat"/>
                <a:cs typeface="Montserrat"/>
                <a:sym typeface="Montserrat"/>
              </a:rPr>
              <a:t>Aging and damaged water infrastructure</a:t>
            </a:r>
            <a:endParaRPr b="0" i="0" sz="1400" u="none" cap="none" strike="noStrike">
              <a:solidFill>
                <a:schemeClr val="dk1"/>
              </a:solidFill>
              <a:latin typeface="Arial"/>
              <a:ea typeface="Arial"/>
              <a:cs typeface="Arial"/>
              <a:sym typeface="Arial"/>
            </a:endParaRPr>
          </a:p>
        </p:txBody>
      </p:sp>
      <p:pic>
        <p:nvPicPr>
          <p:cNvPr descr="preencoded.png" id="234" name="Google Shape;234;p32"/>
          <p:cNvPicPr preferRelativeResize="0"/>
          <p:nvPr/>
        </p:nvPicPr>
        <p:blipFill rotWithShape="1">
          <a:blip r:embed="rId6">
            <a:alphaModFix/>
          </a:blip>
          <a:srcRect b="0" l="0" r="0" t="0"/>
          <a:stretch/>
        </p:blipFill>
        <p:spPr>
          <a:xfrm>
            <a:off x="349954" y="3813808"/>
            <a:ext cx="3221026" cy="764190"/>
          </a:xfrm>
          <a:prstGeom prst="rect">
            <a:avLst/>
          </a:prstGeom>
          <a:noFill/>
          <a:ln>
            <a:noFill/>
          </a:ln>
        </p:spPr>
      </p:pic>
      <p:sp>
        <p:nvSpPr>
          <p:cNvPr id="235" name="Google Shape;235;p32"/>
          <p:cNvSpPr/>
          <p:nvPr/>
        </p:nvSpPr>
        <p:spPr>
          <a:xfrm>
            <a:off x="499937" y="3962630"/>
            <a:ext cx="2895388" cy="460657"/>
          </a:xfrm>
          <a:prstGeom prst="rect">
            <a:avLst/>
          </a:prstGeom>
          <a:noFill/>
          <a:ln>
            <a:noFill/>
          </a:ln>
        </p:spPr>
        <p:txBody>
          <a:bodyPr anchorCtr="0" anchor="ctr" bIns="0" lIns="0" spcFirstLastPara="1" rIns="0" wrap="square" tIns="0">
            <a:noAutofit/>
          </a:bodyPr>
          <a:lstStyle/>
          <a:p>
            <a:pPr indent="0" lvl="0" marL="0" marR="0" rtl="0" algn="l">
              <a:lnSpc>
                <a:spcPct val="126041"/>
              </a:lnSpc>
              <a:spcBef>
                <a:spcPts val="0"/>
              </a:spcBef>
              <a:spcAft>
                <a:spcPts val="0"/>
              </a:spcAft>
              <a:buClr>
                <a:srgbClr val="2A2921"/>
              </a:buClr>
              <a:buSzPts val="1400"/>
              <a:buFont typeface="Montserrat"/>
              <a:buNone/>
            </a:pPr>
            <a:r>
              <a:rPr b="0" i="0" lang="en" sz="1400" u="none" cap="none" strike="noStrike">
                <a:solidFill>
                  <a:srgbClr val="2A2921"/>
                </a:solidFill>
                <a:latin typeface="Montserrat"/>
                <a:ea typeface="Montserrat"/>
                <a:cs typeface="Montserrat"/>
                <a:sym typeface="Montserrat"/>
              </a:rPr>
              <a:t>Lack of transparency and accountability</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sp>
        <p:nvSpPr>
          <p:cNvPr id="241" name="Google Shape;241;p33"/>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2400"/>
              <a:buFont typeface="Montserrat"/>
              <a:buNone/>
            </a:pPr>
            <a:r>
              <a:rPr b="0" i="0" lang="en" sz="2400" u="none" cap="none" strike="noStrike">
                <a:solidFill>
                  <a:srgbClr val="2A2921"/>
                </a:solidFill>
                <a:latin typeface="Montserrat"/>
                <a:ea typeface="Montserrat"/>
                <a:cs typeface="Montserrat"/>
                <a:sym typeface="Montserrat"/>
              </a:rPr>
              <a:t>Consequences of Flint Crisis</a:t>
            </a:r>
            <a:endParaRPr b="0" i="0" sz="1400" u="none" cap="none" strike="noStrike">
              <a:solidFill>
                <a:schemeClr val="dk1"/>
              </a:solidFill>
              <a:latin typeface="Arial"/>
              <a:ea typeface="Arial"/>
              <a:cs typeface="Arial"/>
              <a:sym typeface="Arial"/>
            </a:endParaRPr>
          </a:p>
        </p:txBody>
      </p:sp>
      <p:pic>
        <p:nvPicPr>
          <p:cNvPr descr="preencoded.png" id="242" name="Google Shape;242;p33"/>
          <p:cNvPicPr preferRelativeResize="0"/>
          <p:nvPr/>
        </p:nvPicPr>
        <p:blipFill rotWithShape="1">
          <a:blip r:embed="rId3">
            <a:alphaModFix/>
          </a:blip>
          <a:srcRect b="0" l="0" r="0" t="0"/>
          <a:stretch/>
        </p:blipFill>
        <p:spPr>
          <a:xfrm>
            <a:off x="824667" y="1995467"/>
            <a:ext cx="785616" cy="578499"/>
          </a:xfrm>
          <a:prstGeom prst="rect">
            <a:avLst/>
          </a:prstGeom>
          <a:noFill/>
          <a:ln>
            <a:noFill/>
          </a:ln>
        </p:spPr>
      </p:pic>
      <p:sp>
        <p:nvSpPr>
          <p:cNvPr id="243" name="Google Shape;243;p33"/>
          <p:cNvSpPr/>
          <p:nvPr/>
        </p:nvSpPr>
        <p:spPr>
          <a:xfrm>
            <a:off x="502794" y="2867677"/>
            <a:ext cx="1547663"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Lead poisoning</a:t>
            </a:r>
            <a:endParaRPr b="0" i="0" sz="1400" u="none" cap="none" strike="noStrike">
              <a:solidFill>
                <a:schemeClr val="dk1"/>
              </a:solidFill>
              <a:latin typeface="Arial"/>
              <a:ea typeface="Arial"/>
              <a:cs typeface="Arial"/>
              <a:sym typeface="Arial"/>
            </a:endParaRPr>
          </a:p>
        </p:txBody>
      </p:sp>
      <p:sp>
        <p:nvSpPr>
          <p:cNvPr id="244" name="Google Shape;244;p33"/>
          <p:cNvSpPr/>
          <p:nvPr/>
        </p:nvSpPr>
        <p:spPr>
          <a:xfrm>
            <a:off x="502794" y="3104790"/>
            <a:ext cx="1547663" cy="31996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High lead levels found in children's blood</a:t>
            </a:r>
            <a:endParaRPr b="0" i="0" sz="1400" u="none" cap="none" strike="noStrike">
              <a:solidFill>
                <a:schemeClr val="dk1"/>
              </a:solidFill>
              <a:latin typeface="Arial"/>
              <a:ea typeface="Arial"/>
              <a:cs typeface="Arial"/>
              <a:sym typeface="Arial"/>
            </a:endParaRPr>
          </a:p>
        </p:txBody>
      </p:sp>
      <p:pic>
        <p:nvPicPr>
          <p:cNvPr descr="preencoded.png" id="245" name="Google Shape;245;p33"/>
          <p:cNvPicPr preferRelativeResize="0"/>
          <p:nvPr/>
        </p:nvPicPr>
        <p:blipFill rotWithShape="1">
          <a:blip r:embed="rId4">
            <a:alphaModFix/>
          </a:blip>
          <a:srcRect b="0" l="0" r="0" t="0"/>
          <a:stretch/>
        </p:blipFill>
        <p:spPr>
          <a:xfrm>
            <a:off x="3238425" y="1936874"/>
            <a:ext cx="464228" cy="664203"/>
          </a:xfrm>
          <a:prstGeom prst="rect">
            <a:avLst/>
          </a:prstGeom>
          <a:noFill/>
          <a:ln>
            <a:noFill/>
          </a:ln>
        </p:spPr>
      </p:pic>
      <p:sp>
        <p:nvSpPr>
          <p:cNvPr id="246" name="Google Shape;246;p33"/>
          <p:cNvSpPr/>
          <p:nvPr/>
        </p:nvSpPr>
        <p:spPr>
          <a:xfrm>
            <a:off x="2498616" y="2867677"/>
            <a:ext cx="1948328"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Loss of trust</a:t>
            </a:r>
            <a:endParaRPr b="0" i="0" sz="1400" u="none" cap="none" strike="noStrike">
              <a:solidFill>
                <a:schemeClr val="dk1"/>
              </a:solidFill>
              <a:latin typeface="Arial"/>
              <a:ea typeface="Arial"/>
              <a:cs typeface="Arial"/>
              <a:sym typeface="Arial"/>
            </a:endParaRPr>
          </a:p>
        </p:txBody>
      </p:sp>
      <p:sp>
        <p:nvSpPr>
          <p:cNvPr id="247" name="Google Shape;247;p33"/>
          <p:cNvSpPr/>
          <p:nvPr/>
        </p:nvSpPr>
        <p:spPr>
          <a:xfrm>
            <a:off x="2498616" y="3104790"/>
            <a:ext cx="1948328" cy="31996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Government seen as negligent by residents</a:t>
            </a:r>
            <a:endParaRPr b="0" i="0" sz="1400" u="none" cap="none" strike="noStrike">
              <a:solidFill>
                <a:schemeClr val="dk1"/>
              </a:solidFill>
              <a:latin typeface="Arial"/>
              <a:ea typeface="Arial"/>
              <a:cs typeface="Arial"/>
              <a:sym typeface="Arial"/>
            </a:endParaRPr>
          </a:p>
        </p:txBody>
      </p:sp>
      <p:pic>
        <p:nvPicPr>
          <p:cNvPr descr="preencoded.png" id="248" name="Google Shape;248;p33"/>
          <p:cNvPicPr preferRelativeResize="0"/>
          <p:nvPr/>
        </p:nvPicPr>
        <p:blipFill rotWithShape="1">
          <a:blip r:embed="rId5">
            <a:alphaModFix/>
          </a:blip>
          <a:srcRect b="0" l="0" r="0" t="0"/>
          <a:stretch/>
        </p:blipFill>
        <p:spPr>
          <a:xfrm>
            <a:off x="5384372" y="1928513"/>
            <a:ext cx="564215" cy="699913"/>
          </a:xfrm>
          <a:prstGeom prst="rect">
            <a:avLst/>
          </a:prstGeom>
          <a:noFill/>
          <a:ln>
            <a:noFill/>
          </a:ln>
        </p:spPr>
      </p:pic>
      <p:sp>
        <p:nvSpPr>
          <p:cNvPr id="249" name="Google Shape;249;p33"/>
          <p:cNvSpPr/>
          <p:nvPr/>
        </p:nvSpPr>
        <p:spPr>
          <a:xfrm>
            <a:off x="4718339" y="2867677"/>
            <a:ext cx="1901191"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Legal issues</a:t>
            </a:r>
            <a:endParaRPr b="0" i="0" sz="1400" u="none" cap="none" strike="noStrike">
              <a:solidFill>
                <a:schemeClr val="dk1"/>
              </a:solidFill>
              <a:latin typeface="Arial"/>
              <a:ea typeface="Arial"/>
              <a:cs typeface="Arial"/>
              <a:sym typeface="Arial"/>
            </a:endParaRPr>
          </a:p>
        </p:txBody>
      </p:sp>
      <p:sp>
        <p:nvSpPr>
          <p:cNvPr id="250" name="Google Shape;250;p33"/>
          <p:cNvSpPr/>
          <p:nvPr/>
        </p:nvSpPr>
        <p:spPr>
          <a:xfrm>
            <a:off x="4718339" y="3104790"/>
            <a:ext cx="1901191" cy="15998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Lawsuits filed over water crisis</a:t>
            </a:r>
            <a:endParaRPr b="0" i="0" sz="1400" u="none" cap="none" strike="noStrike">
              <a:solidFill>
                <a:schemeClr val="dk1"/>
              </a:solidFill>
              <a:latin typeface="Arial"/>
              <a:ea typeface="Arial"/>
              <a:cs typeface="Arial"/>
              <a:sym typeface="Arial"/>
            </a:endParaRPr>
          </a:p>
        </p:txBody>
      </p:sp>
      <p:pic>
        <p:nvPicPr>
          <p:cNvPr descr="preencoded.png" id="251" name="Google Shape;251;p33"/>
          <p:cNvPicPr preferRelativeResize="0"/>
          <p:nvPr/>
        </p:nvPicPr>
        <p:blipFill rotWithShape="1">
          <a:blip r:embed="rId6">
            <a:alphaModFix/>
          </a:blip>
          <a:srcRect b="0" l="0" r="0" t="0"/>
          <a:stretch/>
        </p:blipFill>
        <p:spPr>
          <a:xfrm>
            <a:off x="7580525" y="1970356"/>
            <a:ext cx="578499" cy="578499"/>
          </a:xfrm>
          <a:prstGeom prst="rect">
            <a:avLst/>
          </a:prstGeom>
          <a:noFill/>
          <a:ln>
            <a:noFill/>
          </a:ln>
        </p:spPr>
      </p:pic>
      <p:sp>
        <p:nvSpPr>
          <p:cNvPr id="252" name="Google Shape;252;p33"/>
          <p:cNvSpPr/>
          <p:nvPr/>
        </p:nvSpPr>
        <p:spPr>
          <a:xfrm>
            <a:off x="6973414" y="2867677"/>
            <a:ext cx="1783349"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Financial impacts</a:t>
            </a:r>
            <a:endParaRPr b="0" i="0" sz="1400" u="none" cap="none" strike="noStrike">
              <a:solidFill>
                <a:schemeClr val="dk1"/>
              </a:solidFill>
              <a:latin typeface="Arial"/>
              <a:ea typeface="Arial"/>
              <a:cs typeface="Arial"/>
              <a:sym typeface="Arial"/>
            </a:endParaRPr>
          </a:p>
        </p:txBody>
      </p:sp>
      <p:sp>
        <p:nvSpPr>
          <p:cNvPr id="253" name="Google Shape;253;p33"/>
          <p:cNvSpPr/>
          <p:nvPr/>
        </p:nvSpPr>
        <p:spPr>
          <a:xfrm>
            <a:off x="6973414" y="3104790"/>
            <a:ext cx="1783349" cy="31996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Costs for new infrastructure, medical care</a:t>
            </a:r>
            <a:endParaRPr b="0" i="0" sz="1400" u="none" cap="none" strike="noStrike">
              <a:solidFill>
                <a:schemeClr val="dk1"/>
              </a:solidFill>
              <a:latin typeface="Arial"/>
              <a:ea typeface="Arial"/>
              <a:cs typeface="Arial"/>
              <a:sym typeface="Arial"/>
            </a:endParaRPr>
          </a:p>
        </p:txBody>
      </p:sp>
      <p:sp>
        <p:nvSpPr>
          <p:cNvPr id="254" name="Google Shape;254;p33"/>
          <p:cNvSpPr/>
          <p:nvPr/>
        </p:nvSpPr>
        <p:spPr>
          <a:xfrm>
            <a:off x="0" y="4442302"/>
            <a:ext cx="9141714" cy="699913"/>
          </a:xfrm>
          <a:prstGeom prst="rect">
            <a:avLst/>
          </a:prstGeom>
          <a:solidFill>
            <a:srgbClr val="E6692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3"/>
          <p:cNvSpPr/>
          <p:nvPr/>
        </p:nvSpPr>
        <p:spPr>
          <a:xfrm>
            <a:off x="-71419" y="4680040"/>
            <a:ext cx="9284553" cy="215955"/>
          </a:xfrm>
          <a:prstGeom prst="rect">
            <a:avLst/>
          </a:prstGeom>
          <a:noFill/>
          <a:ln>
            <a:noFill/>
          </a:ln>
        </p:spPr>
        <p:txBody>
          <a:bodyPr anchorCtr="0" anchor="t" bIns="0" lIns="0" spcFirstLastPara="1" rIns="0" wrap="square" tIns="0">
            <a:noAutofit/>
          </a:bodyPr>
          <a:lstStyle/>
          <a:p>
            <a:pPr indent="0" lvl="0" marL="0" marR="0" rtl="0" algn="ctr">
              <a:lnSpc>
                <a:spcPct val="126000"/>
              </a:lnSpc>
              <a:spcBef>
                <a:spcPts val="0"/>
              </a:spcBef>
              <a:spcAft>
                <a:spcPts val="0"/>
              </a:spcAft>
              <a:buClr>
                <a:srgbClr val="FFFFFF"/>
              </a:buClr>
              <a:buSzPts val="1400"/>
              <a:buFont typeface="Montserrat"/>
              <a:buNone/>
            </a:pPr>
            <a:r>
              <a:rPr b="0" i="0" lang="en" sz="1400" u="none" cap="none" strike="noStrike">
                <a:solidFill>
                  <a:srgbClr val="FFFFFF"/>
                </a:solidFill>
                <a:latin typeface="Montserrat"/>
                <a:ea typeface="Montserrat"/>
                <a:cs typeface="Montserrat"/>
                <a:sym typeface="Montserrat"/>
              </a:rPr>
              <a:t>The Flint water crisis had severe health, social, legal and economic impacts on the city's residents.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0" name="Shape 260"/>
        <p:cNvGrpSpPr/>
        <p:nvPr/>
      </p:nvGrpSpPr>
      <p:grpSpPr>
        <a:xfrm>
          <a:off x="0" y="0"/>
          <a:ext cx="0" cy="0"/>
          <a:chOff x="0" y="0"/>
          <a:chExt cx="0" cy="0"/>
        </a:xfrm>
      </p:grpSpPr>
      <p:sp>
        <p:nvSpPr>
          <p:cNvPr id="261" name="Google Shape;261;p34"/>
          <p:cNvSpPr/>
          <p:nvPr/>
        </p:nvSpPr>
        <p:spPr>
          <a:xfrm>
            <a:off x="4233756" y="357098"/>
            <a:ext cx="4558001" cy="4435160"/>
          </a:xfrm>
          <a:prstGeom prst="rect">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262" name="Google Shape;262;p34"/>
          <p:cNvPicPr preferRelativeResize="0"/>
          <p:nvPr/>
        </p:nvPicPr>
        <p:blipFill rotWithShape="1">
          <a:blip r:embed="rId3">
            <a:alphaModFix/>
          </a:blip>
          <a:srcRect b="-7025" l="17018" r="17017" t="-7025"/>
          <a:stretch/>
        </p:blipFill>
        <p:spPr>
          <a:xfrm>
            <a:off x="4233756" y="357098"/>
            <a:ext cx="4558001" cy="4435160"/>
          </a:xfrm>
          <a:prstGeom prst="rect">
            <a:avLst/>
          </a:prstGeom>
          <a:noFill/>
          <a:ln>
            <a:noFill/>
          </a:ln>
        </p:spPr>
      </p:pic>
      <p:sp>
        <p:nvSpPr>
          <p:cNvPr id="263" name="Google Shape;263;p34"/>
          <p:cNvSpPr/>
          <p:nvPr/>
        </p:nvSpPr>
        <p:spPr>
          <a:xfrm>
            <a:off x="188191" y="1454104"/>
            <a:ext cx="3857375"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Lessons Learned</a:t>
            </a:r>
            <a:endParaRPr b="0" i="0" sz="1400" u="none" cap="none" strike="noStrike">
              <a:solidFill>
                <a:schemeClr val="dk1"/>
              </a:solidFill>
              <a:latin typeface="Arial"/>
              <a:ea typeface="Arial"/>
              <a:cs typeface="Arial"/>
              <a:sym typeface="Arial"/>
            </a:endParaRPr>
          </a:p>
        </p:txBody>
      </p:sp>
      <p:sp>
        <p:nvSpPr>
          <p:cNvPr id="264" name="Google Shape;264;p34"/>
          <p:cNvSpPr/>
          <p:nvPr/>
        </p:nvSpPr>
        <p:spPr>
          <a:xfrm>
            <a:off x="188200" y="1917802"/>
            <a:ext cx="3857400" cy="23910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The Flint water crisis revealed major gaps in drinking water oversight, especially for low-income communities. Key lessons learned include the need for more frequent and rigorous water testing, improved communication of risks, and investments in water infrastructure upgrades. Response measures have focused on lead pipe replacement, added corrosion control, and providing residents with filters and bottled water.</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8" name="Shape 68"/>
        <p:cNvGrpSpPr/>
        <p:nvPr/>
      </p:nvGrpSpPr>
      <p:grpSpPr>
        <a:xfrm>
          <a:off x="0" y="0"/>
          <a:ext cx="0" cy="0"/>
          <a:chOff x="0" y="0"/>
          <a:chExt cx="0" cy="0"/>
        </a:xfrm>
      </p:grpSpPr>
      <p:sp>
        <p:nvSpPr>
          <p:cNvPr id="69" name="Google Shape;69;p17"/>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Importance of Surface Water</a:t>
            </a:r>
            <a:endParaRPr b="0" i="0" sz="1400" u="none" cap="none" strike="noStrike">
              <a:solidFill>
                <a:schemeClr val="dk1"/>
              </a:solidFill>
              <a:latin typeface="Arial"/>
              <a:ea typeface="Arial"/>
              <a:cs typeface="Arial"/>
              <a:sym typeface="Arial"/>
            </a:endParaRPr>
          </a:p>
        </p:txBody>
      </p:sp>
      <p:pic>
        <p:nvPicPr>
          <p:cNvPr descr="preencoded.png" id="70" name="Google Shape;70;p17"/>
          <p:cNvPicPr preferRelativeResize="0"/>
          <p:nvPr/>
        </p:nvPicPr>
        <p:blipFill rotWithShape="1">
          <a:blip r:embed="rId3">
            <a:alphaModFix/>
          </a:blip>
          <a:srcRect b="0" l="0" r="0" t="0"/>
          <a:stretch/>
        </p:blipFill>
        <p:spPr>
          <a:xfrm>
            <a:off x="1349717" y="1799711"/>
            <a:ext cx="599925" cy="628492"/>
          </a:xfrm>
          <a:prstGeom prst="rect">
            <a:avLst/>
          </a:prstGeom>
          <a:noFill/>
          <a:ln>
            <a:noFill/>
          </a:ln>
        </p:spPr>
      </p:pic>
      <p:sp>
        <p:nvSpPr>
          <p:cNvPr id="71" name="Google Shape;71;p17"/>
          <p:cNvSpPr/>
          <p:nvPr/>
        </p:nvSpPr>
        <p:spPr>
          <a:xfrm>
            <a:off x="401378" y="2713768"/>
            <a:ext cx="2482547"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Drinking water</a:t>
            </a:r>
            <a:endParaRPr b="0" i="0" sz="1400" u="none" cap="none" strike="noStrike">
              <a:solidFill>
                <a:schemeClr val="dk1"/>
              </a:solidFill>
              <a:latin typeface="Arial"/>
              <a:ea typeface="Arial"/>
              <a:cs typeface="Arial"/>
              <a:sym typeface="Arial"/>
            </a:endParaRPr>
          </a:p>
        </p:txBody>
      </p:sp>
      <p:sp>
        <p:nvSpPr>
          <p:cNvPr id="72" name="Google Shape;72;p17"/>
          <p:cNvSpPr/>
          <p:nvPr/>
        </p:nvSpPr>
        <p:spPr>
          <a:xfrm>
            <a:off x="401378" y="2950881"/>
            <a:ext cx="2482547"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Over 40% of Michigan residents rely on surface water as their primary source of drinking water</a:t>
            </a:r>
            <a:endParaRPr b="0" i="0" sz="1400" u="none" cap="none" strike="noStrike">
              <a:solidFill>
                <a:schemeClr val="dk1"/>
              </a:solidFill>
              <a:latin typeface="Arial"/>
              <a:ea typeface="Arial"/>
              <a:cs typeface="Arial"/>
              <a:sym typeface="Arial"/>
            </a:endParaRPr>
          </a:p>
        </p:txBody>
      </p:sp>
      <p:pic>
        <p:nvPicPr>
          <p:cNvPr descr="preencoded.png" id="73" name="Google Shape;73;p17"/>
          <p:cNvPicPr preferRelativeResize="0"/>
          <p:nvPr/>
        </p:nvPicPr>
        <p:blipFill rotWithShape="1">
          <a:blip r:embed="rId4">
            <a:alphaModFix/>
          </a:blip>
          <a:srcRect b="0" l="0" r="0" t="0"/>
          <a:stretch/>
        </p:blipFill>
        <p:spPr>
          <a:xfrm>
            <a:off x="4261183" y="1824817"/>
            <a:ext cx="614209" cy="571358"/>
          </a:xfrm>
          <a:prstGeom prst="rect">
            <a:avLst/>
          </a:prstGeom>
          <a:noFill/>
          <a:ln>
            <a:noFill/>
          </a:ln>
        </p:spPr>
      </p:pic>
      <p:sp>
        <p:nvSpPr>
          <p:cNvPr id="74" name="Google Shape;74;p17"/>
          <p:cNvSpPr/>
          <p:nvPr/>
        </p:nvSpPr>
        <p:spPr>
          <a:xfrm>
            <a:off x="3199957" y="2713768"/>
            <a:ext cx="2741800"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Recreation</a:t>
            </a:r>
            <a:endParaRPr b="0" i="0" sz="1400" u="none" cap="none" strike="noStrike">
              <a:solidFill>
                <a:schemeClr val="dk1"/>
              </a:solidFill>
              <a:latin typeface="Arial"/>
              <a:ea typeface="Arial"/>
              <a:cs typeface="Arial"/>
              <a:sym typeface="Arial"/>
            </a:endParaRPr>
          </a:p>
        </p:txBody>
      </p:sp>
      <p:sp>
        <p:nvSpPr>
          <p:cNvPr id="75" name="Google Shape;75;p17"/>
          <p:cNvSpPr/>
          <p:nvPr/>
        </p:nvSpPr>
        <p:spPr>
          <a:xfrm>
            <a:off x="3199957" y="2950881"/>
            <a:ext cx="2741800"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Michigan has over 11,000 inland lakes which provide recreation opportunities like boating, fishing, and swimming</a:t>
            </a:r>
            <a:endParaRPr b="0" i="0" sz="1400" u="none" cap="none" strike="noStrike">
              <a:solidFill>
                <a:schemeClr val="dk1"/>
              </a:solidFill>
              <a:latin typeface="Arial"/>
              <a:ea typeface="Arial"/>
              <a:cs typeface="Arial"/>
              <a:sym typeface="Arial"/>
            </a:endParaRPr>
          </a:p>
        </p:txBody>
      </p:sp>
      <p:pic>
        <p:nvPicPr>
          <p:cNvPr descr="preencoded.png" id="76" name="Google Shape;76;p17"/>
          <p:cNvPicPr preferRelativeResize="0"/>
          <p:nvPr/>
        </p:nvPicPr>
        <p:blipFill rotWithShape="1">
          <a:blip r:embed="rId5">
            <a:alphaModFix/>
          </a:blip>
          <a:srcRect b="0" l="0" r="0" t="0"/>
          <a:stretch/>
        </p:blipFill>
        <p:spPr>
          <a:xfrm>
            <a:off x="7063847" y="1741119"/>
            <a:ext cx="878462" cy="742764"/>
          </a:xfrm>
          <a:prstGeom prst="rect">
            <a:avLst/>
          </a:prstGeom>
          <a:noFill/>
          <a:ln>
            <a:noFill/>
          </a:ln>
        </p:spPr>
      </p:pic>
      <p:sp>
        <p:nvSpPr>
          <p:cNvPr id="77" name="Google Shape;77;p17"/>
          <p:cNvSpPr/>
          <p:nvPr/>
        </p:nvSpPr>
        <p:spPr>
          <a:xfrm>
            <a:off x="6108522" y="2713768"/>
            <a:ext cx="2781081"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Agriculture</a:t>
            </a:r>
            <a:endParaRPr b="0" i="0" sz="1400" u="none" cap="none" strike="noStrike">
              <a:solidFill>
                <a:schemeClr val="dk1"/>
              </a:solidFill>
              <a:latin typeface="Arial"/>
              <a:ea typeface="Arial"/>
              <a:cs typeface="Arial"/>
              <a:sym typeface="Arial"/>
            </a:endParaRPr>
          </a:p>
        </p:txBody>
      </p:sp>
      <p:sp>
        <p:nvSpPr>
          <p:cNvPr id="78" name="Google Shape;78;p17"/>
          <p:cNvSpPr/>
          <p:nvPr/>
        </p:nvSpPr>
        <p:spPr>
          <a:xfrm>
            <a:off x="6108522" y="2950881"/>
            <a:ext cx="2781081" cy="31996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Surface water is used for irrigation and watering livestock on farms across Michigan</a:t>
            </a:r>
            <a:endParaRPr b="0" i="0" sz="1400" u="none" cap="none" strike="noStrike">
              <a:solidFill>
                <a:schemeClr val="dk1"/>
              </a:solidFill>
              <a:latin typeface="Arial"/>
              <a:ea typeface="Arial"/>
              <a:cs typeface="Arial"/>
              <a:sym typeface="Arial"/>
            </a:endParaRPr>
          </a:p>
        </p:txBody>
      </p:sp>
      <p:sp>
        <p:nvSpPr>
          <p:cNvPr id="79" name="Google Shape;79;p17"/>
          <p:cNvSpPr/>
          <p:nvPr/>
        </p:nvSpPr>
        <p:spPr>
          <a:xfrm>
            <a:off x="0" y="4228043"/>
            <a:ext cx="9141714" cy="914171"/>
          </a:xfrm>
          <a:prstGeom prst="rect">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 name="Google Shape;80;p17"/>
          <p:cNvSpPr/>
          <p:nvPr/>
        </p:nvSpPr>
        <p:spPr>
          <a:xfrm>
            <a:off x="1644437" y="4465781"/>
            <a:ext cx="5852840" cy="431910"/>
          </a:xfrm>
          <a:prstGeom prst="rect">
            <a:avLst/>
          </a:prstGeom>
          <a:noFill/>
          <a:ln>
            <a:noFill/>
          </a:ln>
        </p:spPr>
        <p:txBody>
          <a:bodyPr anchorCtr="0" anchor="t" bIns="0" lIns="0" spcFirstLastPara="1" rIns="0" wrap="square" tIns="0">
            <a:noAutofit/>
          </a:bodyPr>
          <a:lstStyle/>
          <a:p>
            <a:pPr indent="0" lvl="0" marL="0" marR="0" rtl="0" algn="ctr">
              <a:lnSpc>
                <a:spcPct val="126000"/>
              </a:lnSpc>
              <a:spcBef>
                <a:spcPts val="0"/>
              </a:spcBef>
              <a:spcAft>
                <a:spcPts val="0"/>
              </a:spcAft>
              <a:buClr>
                <a:srgbClr val="FFFFFF"/>
              </a:buClr>
              <a:buSzPts val="1400"/>
              <a:buFont typeface="Montserrat"/>
              <a:buNone/>
            </a:pPr>
            <a:r>
              <a:rPr b="0" i="0" lang="en" sz="1400" u="none" cap="none" strike="noStrike">
                <a:solidFill>
                  <a:srgbClr val="FFFFFF"/>
                </a:solidFill>
                <a:latin typeface="Montserrat"/>
                <a:ea typeface="Montserrat"/>
                <a:cs typeface="Montserrat"/>
                <a:sym typeface="Montserrat"/>
              </a:rPr>
              <a:t>Surface water impacts many aspects of daily life for Michigan residents and must be protected from contamination.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9" name="Shape 269"/>
        <p:cNvGrpSpPr/>
        <p:nvPr/>
      </p:nvGrpSpPr>
      <p:grpSpPr>
        <a:xfrm>
          <a:off x="0" y="0"/>
          <a:ext cx="0" cy="0"/>
          <a:chOff x="0" y="0"/>
          <a:chExt cx="0" cy="0"/>
        </a:xfrm>
      </p:grpSpPr>
      <p:sp>
        <p:nvSpPr>
          <p:cNvPr id="270" name="Google Shape;270;p35"/>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PFAS Mitigation Strategies</a:t>
            </a:r>
            <a:endParaRPr b="0" i="0" sz="1400" u="none" cap="none" strike="noStrike">
              <a:solidFill>
                <a:schemeClr val="dk1"/>
              </a:solidFill>
              <a:latin typeface="Arial"/>
              <a:ea typeface="Arial"/>
              <a:cs typeface="Arial"/>
              <a:sym typeface="Arial"/>
            </a:endParaRPr>
          </a:p>
        </p:txBody>
      </p:sp>
      <p:pic>
        <p:nvPicPr>
          <p:cNvPr descr="preencoded.png" id="271" name="Google Shape;271;p35"/>
          <p:cNvPicPr preferRelativeResize="0"/>
          <p:nvPr/>
        </p:nvPicPr>
        <p:blipFill rotWithShape="1">
          <a:blip r:embed="rId3">
            <a:alphaModFix/>
          </a:blip>
          <a:srcRect b="0" l="0" r="0" t="0"/>
          <a:stretch/>
        </p:blipFill>
        <p:spPr>
          <a:xfrm>
            <a:off x="349955" y="1846555"/>
            <a:ext cx="2228293" cy="907030"/>
          </a:xfrm>
          <a:prstGeom prst="rect">
            <a:avLst/>
          </a:prstGeom>
          <a:noFill/>
          <a:ln>
            <a:noFill/>
          </a:ln>
        </p:spPr>
      </p:pic>
      <p:sp>
        <p:nvSpPr>
          <p:cNvPr id="272" name="Google Shape;272;p35"/>
          <p:cNvSpPr/>
          <p:nvPr/>
        </p:nvSpPr>
        <p:spPr>
          <a:xfrm>
            <a:off x="414234" y="2125985"/>
            <a:ext cx="1885478"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Implement New Regulations</a:t>
            </a:r>
            <a:endParaRPr b="0" i="0" sz="1400" u="none" cap="none" strike="noStrike">
              <a:solidFill>
                <a:schemeClr val="dk1"/>
              </a:solidFill>
              <a:latin typeface="Arial"/>
              <a:ea typeface="Arial"/>
              <a:cs typeface="Arial"/>
              <a:sym typeface="Arial"/>
            </a:endParaRPr>
          </a:p>
        </p:txBody>
      </p:sp>
      <p:sp>
        <p:nvSpPr>
          <p:cNvPr id="273" name="Google Shape;273;p35"/>
          <p:cNvSpPr/>
          <p:nvPr/>
        </p:nvSpPr>
        <p:spPr>
          <a:xfrm>
            <a:off x="571358" y="2849287"/>
            <a:ext cx="1885478" cy="127984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Develop and implement new regulations to limit PFAS use and discharge. Set enforceable PFAS concentration limits for air emissions, wastewater discharge, and drinking water.</a:t>
            </a:r>
            <a:endParaRPr b="0" i="0" sz="1400" u="none" cap="none" strike="noStrike">
              <a:solidFill>
                <a:schemeClr val="dk1"/>
              </a:solidFill>
              <a:latin typeface="Arial"/>
              <a:ea typeface="Arial"/>
              <a:cs typeface="Arial"/>
              <a:sym typeface="Arial"/>
            </a:endParaRPr>
          </a:p>
        </p:txBody>
      </p:sp>
      <p:pic>
        <p:nvPicPr>
          <p:cNvPr descr="preencoded.png" id="274" name="Google Shape;274;p35"/>
          <p:cNvPicPr preferRelativeResize="0"/>
          <p:nvPr/>
        </p:nvPicPr>
        <p:blipFill rotWithShape="1">
          <a:blip r:embed="rId4">
            <a:alphaModFix/>
          </a:blip>
          <a:srcRect b="0" l="0" r="0" t="0"/>
          <a:stretch/>
        </p:blipFill>
        <p:spPr>
          <a:xfrm>
            <a:off x="2421129" y="1846555"/>
            <a:ext cx="2228293" cy="907030"/>
          </a:xfrm>
          <a:prstGeom prst="rect">
            <a:avLst/>
          </a:prstGeom>
          <a:noFill/>
          <a:ln>
            <a:noFill/>
          </a:ln>
        </p:spPr>
      </p:pic>
      <p:sp>
        <p:nvSpPr>
          <p:cNvPr id="275" name="Google Shape;275;p35"/>
          <p:cNvSpPr/>
          <p:nvPr/>
        </p:nvSpPr>
        <p:spPr>
          <a:xfrm>
            <a:off x="2710375" y="2125985"/>
            <a:ext cx="1649794"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Phase Out PFAS Production</a:t>
            </a:r>
            <a:endParaRPr b="0" i="0" sz="1400" u="none" cap="none" strike="noStrike">
              <a:solidFill>
                <a:schemeClr val="dk1"/>
              </a:solidFill>
              <a:latin typeface="Arial"/>
              <a:ea typeface="Arial"/>
              <a:cs typeface="Arial"/>
              <a:sym typeface="Arial"/>
            </a:endParaRPr>
          </a:p>
        </p:txBody>
      </p:sp>
      <p:sp>
        <p:nvSpPr>
          <p:cNvPr id="276" name="Google Shape;276;p35"/>
          <p:cNvSpPr/>
          <p:nvPr/>
        </p:nvSpPr>
        <p:spPr>
          <a:xfrm>
            <a:off x="2642527" y="2849287"/>
            <a:ext cx="1885478" cy="95988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Require manufactures to phase out production and use of certain PFAS chemicals. Prioritize elimination of long-chain PFAS.</a:t>
            </a:r>
            <a:endParaRPr b="0" i="0" sz="1400" u="none" cap="none" strike="noStrike">
              <a:solidFill>
                <a:schemeClr val="dk1"/>
              </a:solidFill>
              <a:latin typeface="Arial"/>
              <a:ea typeface="Arial"/>
              <a:cs typeface="Arial"/>
              <a:sym typeface="Arial"/>
            </a:endParaRPr>
          </a:p>
        </p:txBody>
      </p:sp>
      <p:pic>
        <p:nvPicPr>
          <p:cNvPr descr="preencoded.png" id="277" name="Google Shape;277;p35"/>
          <p:cNvPicPr preferRelativeResize="0"/>
          <p:nvPr/>
        </p:nvPicPr>
        <p:blipFill rotWithShape="1">
          <a:blip r:embed="rId5">
            <a:alphaModFix/>
          </a:blip>
          <a:srcRect b="0" l="0" r="0" t="0"/>
          <a:stretch/>
        </p:blipFill>
        <p:spPr>
          <a:xfrm>
            <a:off x="4492288" y="1846555"/>
            <a:ext cx="2235435" cy="907030"/>
          </a:xfrm>
          <a:prstGeom prst="rect">
            <a:avLst/>
          </a:prstGeom>
          <a:noFill/>
          <a:ln>
            <a:noFill/>
          </a:ln>
        </p:spPr>
      </p:pic>
      <p:sp>
        <p:nvSpPr>
          <p:cNvPr id="278" name="Google Shape;278;p35"/>
          <p:cNvSpPr/>
          <p:nvPr/>
        </p:nvSpPr>
        <p:spPr>
          <a:xfrm>
            <a:off x="4781545" y="2125985"/>
            <a:ext cx="1649794"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Treatment Technologies</a:t>
            </a:r>
            <a:endParaRPr b="0" i="0" sz="1400" u="none" cap="none" strike="noStrike">
              <a:solidFill>
                <a:schemeClr val="dk1"/>
              </a:solidFill>
              <a:latin typeface="Arial"/>
              <a:ea typeface="Arial"/>
              <a:cs typeface="Arial"/>
              <a:sym typeface="Arial"/>
            </a:endParaRPr>
          </a:p>
        </p:txBody>
      </p:sp>
      <p:sp>
        <p:nvSpPr>
          <p:cNvPr id="279" name="Google Shape;279;p35"/>
          <p:cNvSpPr/>
          <p:nvPr/>
        </p:nvSpPr>
        <p:spPr>
          <a:xfrm>
            <a:off x="4713696" y="2849287"/>
            <a:ext cx="1885478" cy="799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Utilize advanced treatment technologies like granular activated carbon to remove PFAS from drinking water supplies.</a:t>
            </a:r>
            <a:endParaRPr b="0" i="0" sz="1400" u="none" cap="none" strike="noStrike">
              <a:solidFill>
                <a:schemeClr val="dk1"/>
              </a:solidFill>
              <a:latin typeface="Arial"/>
              <a:ea typeface="Arial"/>
              <a:cs typeface="Arial"/>
              <a:sym typeface="Arial"/>
            </a:endParaRPr>
          </a:p>
        </p:txBody>
      </p:sp>
      <p:pic>
        <p:nvPicPr>
          <p:cNvPr descr="preencoded.png" id="280" name="Google Shape;280;p35"/>
          <p:cNvPicPr preferRelativeResize="0"/>
          <p:nvPr/>
        </p:nvPicPr>
        <p:blipFill rotWithShape="1">
          <a:blip r:embed="rId6">
            <a:alphaModFix/>
          </a:blip>
          <a:srcRect b="0" l="0" r="0" t="0"/>
          <a:stretch/>
        </p:blipFill>
        <p:spPr>
          <a:xfrm>
            <a:off x="6563463" y="1846555"/>
            <a:ext cx="2228293" cy="907030"/>
          </a:xfrm>
          <a:prstGeom prst="rect">
            <a:avLst/>
          </a:prstGeom>
          <a:noFill/>
          <a:ln>
            <a:noFill/>
          </a:ln>
        </p:spPr>
      </p:pic>
      <p:sp>
        <p:nvSpPr>
          <p:cNvPr id="281" name="Google Shape;281;p35"/>
          <p:cNvSpPr/>
          <p:nvPr/>
        </p:nvSpPr>
        <p:spPr>
          <a:xfrm>
            <a:off x="6852715" y="2211688"/>
            <a:ext cx="1649794"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Site Remediation</a:t>
            </a:r>
            <a:endParaRPr b="0" i="0" sz="1400" u="none" cap="none" strike="noStrike">
              <a:solidFill>
                <a:schemeClr val="dk1"/>
              </a:solidFill>
              <a:latin typeface="Arial"/>
              <a:ea typeface="Arial"/>
              <a:cs typeface="Arial"/>
              <a:sym typeface="Arial"/>
            </a:endParaRPr>
          </a:p>
        </p:txBody>
      </p:sp>
      <p:sp>
        <p:nvSpPr>
          <p:cNvPr id="282" name="Google Shape;282;p35"/>
          <p:cNvSpPr/>
          <p:nvPr/>
        </p:nvSpPr>
        <p:spPr>
          <a:xfrm>
            <a:off x="6784866" y="2849287"/>
            <a:ext cx="1885478" cy="799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FFFFFF"/>
              </a:buClr>
              <a:buSzPts val="900"/>
              <a:buFont typeface="Montserrat"/>
              <a:buNone/>
            </a:pPr>
            <a:r>
              <a:rPr b="0" i="0" lang="en" sz="900" u="none" cap="none" strike="noStrike">
                <a:solidFill>
                  <a:srgbClr val="FFFFFF"/>
                </a:solidFill>
                <a:latin typeface="Montserrat"/>
                <a:ea typeface="Montserrat"/>
                <a:cs typeface="Montserrat"/>
                <a:sym typeface="Montserrat"/>
              </a:rPr>
              <a:t>Identify and cleanup PFAS contamination at industrial sites and military bases. Use technologies like pump-and-treat and soil excavation.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nvSpPr>
        <p:spPr>
          <a:xfrm>
            <a:off x="1641750" y="298575"/>
            <a:ext cx="586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REFERENCES</a:t>
            </a:r>
            <a:endParaRPr sz="2000"/>
          </a:p>
        </p:txBody>
      </p:sp>
      <p:sp>
        <p:nvSpPr>
          <p:cNvPr id="288" name="Google Shape;288;p36"/>
          <p:cNvSpPr txBox="1"/>
          <p:nvPr/>
        </p:nvSpPr>
        <p:spPr>
          <a:xfrm>
            <a:off x="906650" y="1388300"/>
            <a:ext cx="7311900" cy="2812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u="sng">
                <a:solidFill>
                  <a:srgbClr val="1155CC"/>
                </a:solidFill>
                <a:hlinkClick r:id="rId3">
                  <a:extLst>
                    <a:ext uri="{A12FA001-AC4F-418D-AE19-62706E023703}">
                      <ahyp:hlinkClr val="tx"/>
                    </a:ext>
                  </a:extLst>
                </a:hlinkClick>
              </a:rPr>
              <a:t>Analysis of F-53B, Gen-X, ADONA, and emerging fluoroalkylether substances in environmental and biomonitoring samples: A review - ScienceDirect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rgbClr val="1155CC"/>
                </a:solidFill>
                <a:hlinkClick r:id="rId4">
                  <a:extLst>
                    <a:ext uri="{A12FA001-AC4F-418D-AE19-62706E023703}">
                      <ahyp:hlinkClr val="tx"/>
                    </a:ext>
                  </a:extLst>
                </a:hlinkClick>
              </a:rPr>
              <a:t>Exposure to PFOS, PFHxS, or PFHxA, but not GenX, Nafion BP1, or ADONA, Elicits Developmental Neurotoxicity in Larval Zebrafish | Science Inventory | US EPA</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rgbClr val="1155CC"/>
                </a:solidFill>
                <a:hlinkClick r:id="rId5">
                  <a:extLst>
                    <a:ext uri="{A12FA001-AC4F-418D-AE19-62706E023703}">
                      <ahyp:hlinkClr val="tx"/>
                    </a:ext>
                  </a:extLst>
                </a:hlinkClick>
              </a:rPr>
              <a:t>PFAS – PFOA, PFOS, PFNA and More Lab Testing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rgbClr val="1155CC"/>
                </a:solidFill>
                <a:hlinkClick r:id="rId6">
                  <a:extLst>
                    <a:ext uri="{A12FA001-AC4F-418D-AE19-62706E023703}">
                      <ahyp:hlinkClr val="tx"/>
                    </a:ext>
                  </a:extLst>
                </a:hlinkClick>
              </a:rPr>
              <a:t>PFAS REPLACEMENT COMPOUNDS “The Next Generation”</a:t>
            </a:r>
            <a:endParaRPr sz="1900"/>
          </a:p>
          <a:p>
            <a:pPr indent="-330200" lvl="0" marL="457200" rtl="0" algn="l">
              <a:spcBef>
                <a:spcPts val="900"/>
              </a:spcBef>
              <a:spcAft>
                <a:spcPts val="900"/>
              </a:spcAft>
              <a:buSzPts val="1600"/>
              <a:buChar char="●"/>
            </a:pPr>
            <a:r>
              <a:rPr lang="en" sz="1600">
                <a:solidFill>
                  <a:schemeClr val="dk1"/>
                </a:solidFill>
              </a:rPr>
              <a:t>PFAS contamination in West Michigan has unfortunately made </a:t>
            </a:r>
            <a:r>
              <a:rPr lang="en" sz="1600">
                <a:solidFill>
                  <a:srgbClr val="4F81BD"/>
                </a:solidFill>
                <a:uFill>
                  <a:noFill/>
                </a:uFill>
                <a:hlinkClick r:id="rId7">
                  <a:extLst>
                    <a:ext uri="{A12FA001-AC4F-418D-AE19-62706E023703}">
                      <ahyp:hlinkClr val="tx"/>
                    </a:ext>
                  </a:extLst>
                </a:hlinkClick>
              </a:rPr>
              <a:t>headlines</a:t>
            </a:r>
            <a:r>
              <a:rPr lang="en" sz="1600"/>
              <a: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3" name="Shape 293"/>
        <p:cNvGrpSpPr/>
        <p:nvPr/>
      </p:nvGrpSpPr>
      <p:grpSpPr>
        <a:xfrm>
          <a:off x="0" y="0"/>
          <a:ext cx="0" cy="0"/>
          <a:chOff x="0" y="0"/>
          <a:chExt cx="0" cy="0"/>
        </a:xfrm>
      </p:grpSpPr>
      <p:sp>
        <p:nvSpPr>
          <p:cNvPr id="294" name="Google Shape;294;p37"/>
          <p:cNvSpPr/>
          <p:nvPr/>
        </p:nvSpPr>
        <p:spPr>
          <a:xfrm>
            <a:off x="357098" y="357098"/>
            <a:ext cx="4473726" cy="4435160"/>
          </a:xfrm>
          <a:prstGeom prst="rect">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295" name="Google Shape;295;p37"/>
          <p:cNvPicPr preferRelativeResize="0"/>
          <p:nvPr/>
        </p:nvPicPr>
        <p:blipFill rotWithShape="1">
          <a:blip r:embed="rId3">
            <a:alphaModFix/>
          </a:blip>
          <a:srcRect b="0" l="13595" r="13594" t="0"/>
          <a:stretch/>
        </p:blipFill>
        <p:spPr>
          <a:xfrm>
            <a:off x="357098" y="357098"/>
            <a:ext cx="4473726" cy="4435159"/>
          </a:xfrm>
          <a:prstGeom prst="rect">
            <a:avLst/>
          </a:prstGeom>
          <a:noFill/>
          <a:ln>
            <a:noFill/>
          </a:ln>
        </p:spPr>
      </p:pic>
      <p:sp>
        <p:nvSpPr>
          <p:cNvPr id="296" name="Google Shape;296;p37"/>
          <p:cNvSpPr/>
          <p:nvPr/>
        </p:nvSpPr>
        <p:spPr>
          <a:xfrm>
            <a:off x="4999160" y="1550521"/>
            <a:ext cx="3964219"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FFFFFF"/>
              </a:buClr>
              <a:buSzPts val="2400"/>
              <a:buFont typeface="Montserrat"/>
              <a:buNone/>
            </a:pPr>
            <a:r>
              <a:rPr b="0" i="0" lang="en" sz="2400" u="none" cap="none" strike="noStrike">
                <a:solidFill>
                  <a:srgbClr val="FFFFFF"/>
                </a:solidFill>
                <a:latin typeface="Montserrat"/>
                <a:ea typeface="Montserrat"/>
                <a:cs typeface="Montserrat"/>
                <a:sym typeface="Montserrat"/>
              </a:rPr>
              <a:t>Conclusion</a:t>
            </a:r>
            <a:endParaRPr b="0" i="0" sz="1400" u="none" cap="none" strike="noStrike">
              <a:solidFill>
                <a:schemeClr val="dk1"/>
              </a:solidFill>
              <a:latin typeface="Arial"/>
              <a:ea typeface="Arial"/>
              <a:cs typeface="Arial"/>
              <a:sym typeface="Arial"/>
            </a:endParaRPr>
          </a:p>
        </p:txBody>
      </p:sp>
      <p:sp>
        <p:nvSpPr>
          <p:cNvPr id="297" name="Google Shape;297;p37"/>
          <p:cNvSpPr/>
          <p:nvPr/>
        </p:nvSpPr>
        <p:spPr>
          <a:xfrm>
            <a:off x="4999160" y="2014213"/>
            <a:ext cx="3964219" cy="1535522"/>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FFFFFF"/>
              </a:buClr>
              <a:buSzPts val="1100"/>
              <a:buFont typeface="Montserrat"/>
              <a:buNone/>
            </a:pPr>
            <a:r>
              <a:rPr b="0" i="0" lang="en" sz="1100" u="none" cap="none" strike="noStrike">
                <a:solidFill>
                  <a:srgbClr val="FFFFFF"/>
                </a:solidFill>
                <a:latin typeface="Montserrat"/>
                <a:ea typeface="Montserrat"/>
                <a:cs typeface="Montserrat"/>
                <a:sym typeface="Montserrat"/>
              </a:rPr>
              <a:t>In conclusion, the findings from our water quality monitoring of Michigan's surface waters demonstrate widespread PFAS contamination. This highlights the need for continued monitoring and regulatory action to protect public health. We encourage all stakeholders to support efforts to limit additional PFAS discharges and clean up existing pollution.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QUALITY OF WATER</a:t>
            </a:r>
            <a:endParaRPr b="1" sz="2000"/>
          </a:p>
        </p:txBody>
      </p:sp>
      <p:sp>
        <p:nvSpPr>
          <p:cNvPr id="86" name="Google Shape;86;p18"/>
          <p:cNvSpPr txBox="1"/>
          <p:nvPr>
            <p:ph idx="1" type="body"/>
          </p:nvPr>
        </p:nvSpPr>
        <p:spPr>
          <a:xfrm>
            <a:off x="311700" y="943725"/>
            <a:ext cx="8520600" cy="3140100"/>
          </a:xfrm>
          <a:prstGeom prst="rect">
            <a:avLst/>
          </a:prstGeom>
        </p:spPr>
        <p:txBody>
          <a:bodyPr anchorCtr="0" anchor="ctr" bIns="91425" lIns="91425" spcFirstLastPara="1" rIns="91425" wrap="square" tIns="91425">
            <a:spAutoFit/>
          </a:bodyPr>
          <a:lstStyle/>
          <a:p>
            <a:pPr indent="-304800" lvl="0" marL="457200" rtl="0" algn="just">
              <a:spcBef>
                <a:spcPts val="1200"/>
              </a:spcBef>
              <a:spcAft>
                <a:spcPts val="0"/>
              </a:spcAft>
              <a:buClr>
                <a:srgbClr val="000000"/>
              </a:buClr>
              <a:buSzPts val="1200"/>
              <a:buAutoNum type="arabicPeriod"/>
            </a:pPr>
            <a:r>
              <a:rPr b="1" lang="en" sz="1200">
                <a:solidFill>
                  <a:srgbClr val="000000"/>
                </a:solidFill>
              </a:rPr>
              <a:t>Dissolved Oxygen Levels</a:t>
            </a:r>
            <a:r>
              <a:rPr lang="en" sz="1200">
                <a:solidFill>
                  <a:srgbClr val="000000"/>
                </a:solidFill>
              </a:rPr>
              <a:t>: Dissolved oxygen is vital for the survival of fish and other aquatic organisms. Low levels of dissolved oxygen can lead to fish kills and disrupt the balance of aquatic ecosystems. Monitoring dissolved oxygen levels helps assess water quality and identify potential problems.</a:t>
            </a:r>
            <a:endParaRPr sz="1200">
              <a:solidFill>
                <a:srgbClr val="000000"/>
              </a:solidFill>
            </a:endParaRPr>
          </a:p>
          <a:p>
            <a:pPr indent="-304800" lvl="0" marL="457200" rtl="0" algn="just">
              <a:spcBef>
                <a:spcPts val="0"/>
              </a:spcBef>
              <a:spcAft>
                <a:spcPts val="0"/>
              </a:spcAft>
              <a:buClr>
                <a:srgbClr val="000000"/>
              </a:buClr>
              <a:buSzPts val="1200"/>
              <a:buAutoNum type="arabicPeriod"/>
            </a:pPr>
            <a:r>
              <a:rPr b="1" lang="en" sz="1200">
                <a:solidFill>
                  <a:srgbClr val="000000"/>
                </a:solidFill>
              </a:rPr>
              <a:t>Nutrient Levels</a:t>
            </a:r>
            <a:r>
              <a:rPr lang="en" sz="1200">
                <a:solidFill>
                  <a:srgbClr val="000000"/>
                </a:solidFill>
              </a:rPr>
              <a:t>: Nutrients like nitrate are essential for plant growth in aquatic ecosystems. However, excessive nutrient levels, often resulting from runoff from agricultural and urban areas, can lead to algal blooms and oxygen depletion, causing harm to aquatic life and ecosystems.</a:t>
            </a:r>
            <a:endParaRPr sz="1200">
              <a:solidFill>
                <a:srgbClr val="000000"/>
              </a:solidFill>
            </a:endParaRPr>
          </a:p>
          <a:p>
            <a:pPr indent="-304800" lvl="0" marL="457200" rtl="0" algn="just">
              <a:spcBef>
                <a:spcPts val="0"/>
              </a:spcBef>
              <a:spcAft>
                <a:spcPts val="0"/>
              </a:spcAft>
              <a:buClr>
                <a:srgbClr val="000000"/>
              </a:buClr>
              <a:buSzPts val="1200"/>
              <a:buAutoNum type="arabicPeriod"/>
            </a:pPr>
            <a:r>
              <a:rPr b="1" lang="en" sz="1200">
                <a:solidFill>
                  <a:srgbClr val="000000"/>
                </a:solidFill>
              </a:rPr>
              <a:t>Water Temperature</a:t>
            </a:r>
            <a:r>
              <a:rPr lang="en" sz="1200">
                <a:solidFill>
                  <a:srgbClr val="000000"/>
                </a:solidFill>
              </a:rPr>
              <a:t>: Water temperature influences the metabolic rates and behavior of aquatic organisms. Sudden changes in temperature can stress or even kill sensitive species. Monitoring water temperature helps assess the health of aquatic ecosystems and detect potential impacts from climate change or human activities.</a:t>
            </a:r>
            <a:endParaRPr sz="1200">
              <a:solidFill>
                <a:srgbClr val="000000"/>
              </a:solidFill>
            </a:endParaRPr>
          </a:p>
          <a:p>
            <a:pPr indent="-304800" lvl="0" marL="457200" rtl="0" algn="just">
              <a:spcBef>
                <a:spcPts val="0"/>
              </a:spcBef>
              <a:spcAft>
                <a:spcPts val="0"/>
              </a:spcAft>
              <a:buClr>
                <a:srgbClr val="000000"/>
              </a:buClr>
              <a:buSzPts val="1200"/>
              <a:buAutoNum type="arabicPeriod"/>
            </a:pPr>
            <a:r>
              <a:rPr b="1" lang="en" sz="1200">
                <a:solidFill>
                  <a:srgbClr val="000000"/>
                </a:solidFill>
              </a:rPr>
              <a:t>Turbidity and Suspended Solids</a:t>
            </a:r>
            <a:r>
              <a:rPr lang="en" sz="1200">
                <a:solidFill>
                  <a:srgbClr val="000000"/>
                </a:solidFill>
              </a:rPr>
              <a:t>: Turbidity refers to the cloudiness or clarity of water caused by suspended particles. High levels of turbidity can interfere with light penetration, affecting photosynthesis and the growth of aquatic plants. Additionally, suspended solids can carry pollutants and contaminants, impacting water quality and aquatic life.</a:t>
            </a:r>
            <a:endParaRPr sz="1200">
              <a:solidFill>
                <a:srgbClr val="000000"/>
              </a:solidFill>
            </a:endParaRPr>
          </a:p>
          <a:p>
            <a:pPr indent="-304800" lvl="0" marL="457200" rtl="0" algn="just">
              <a:spcBef>
                <a:spcPts val="0"/>
              </a:spcBef>
              <a:spcAft>
                <a:spcPts val="0"/>
              </a:spcAft>
              <a:buClr>
                <a:srgbClr val="000000"/>
              </a:buClr>
              <a:buSzPts val="1200"/>
              <a:buAutoNum type="arabicPeriod"/>
            </a:pPr>
            <a:r>
              <a:rPr b="1" lang="en" sz="1200">
                <a:solidFill>
                  <a:srgbClr val="000000"/>
                </a:solidFill>
              </a:rPr>
              <a:t>pH Levels</a:t>
            </a:r>
            <a:r>
              <a:rPr lang="en" sz="1200">
                <a:solidFill>
                  <a:srgbClr val="000000"/>
                </a:solidFill>
              </a:rPr>
              <a:t>: pH is a measure of how acidic or basic water is. Fluctuations in pH can affect the solubility of nutrients and heavy metals, as well as the health of aquatic organisms. Monitoring pH levels helps identify sources of pollution and assess the overall health of aquatic environments</a:t>
            </a:r>
            <a:r>
              <a:rPr b="1" lang="en" sz="1200">
                <a:solidFill>
                  <a:srgbClr val="000000"/>
                </a:solidFill>
              </a:rPr>
              <a:t>.</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943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OBJECTIVE AND DATA APPROACH</a:t>
            </a:r>
            <a:endParaRPr b="1" sz="2000"/>
          </a:p>
        </p:txBody>
      </p:sp>
      <p:sp>
        <p:nvSpPr>
          <p:cNvPr id="92" name="Google Shape;92;p19"/>
          <p:cNvSpPr txBox="1"/>
          <p:nvPr>
            <p:ph idx="1" type="body"/>
          </p:nvPr>
        </p:nvSpPr>
        <p:spPr>
          <a:xfrm>
            <a:off x="311700" y="902750"/>
            <a:ext cx="8520600" cy="36942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a:solidFill>
                  <a:srgbClr val="000000"/>
                </a:solidFill>
              </a:rPr>
              <a:t>”The primary goal of this study is to apply statistical analysis and </a:t>
            </a:r>
            <a:r>
              <a:rPr lang="en"/>
              <a:t>suitable </a:t>
            </a:r>
            <a:r>
              <a:rPr lang="en">
                <a:solidFill>
                  <a:srgbClr val="000000"/>
                </a:solidFill>
              </a:rPr>
              <a:t>machine-learning models to accurately predict water quality based on the observed indicators and characteristics present in a given body of water.”</a:t>
            </a:r>
            <a:endParaRPr>
              <a:solidFill>
                <a:srgbClr val="000000"/>
              </a:solidFill>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30200" lvl="0" marL="457200" rtl="0" algn="just">
              <a:spcBef>
                <a:spcPts val="0"/>
              </a:spcBef>
              <a:spcAft>
                <a:spcPts val="0"/>
              </a:spcAft>
              <a:buSzPts val="1600"/>
              <a:buChar char="●"/>
            </a:pPr>
            <a:r>
              <a:rPr lang="en" sz="1600"/>
              <a:t>DATA GATHERING</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DATA CLEANING</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EXPLORATORY DATA ANALYSIS</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UNDERSTANDING VIA VISUALIZATIONS</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GATHERING INSIGHTS</a:t>
            </a:r>
            <a:endParaRPr sz="1600"/>
          </a:p>
          <a:p>
            <a:pPr indent="0" lvl="0" marL="0" rtl="0" algn="just">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75150"/>
            <a:ext cx="8520600" cy="4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ANALYSIS</a:t>
            </a:r>
            <a:endParaRPr b="1" sz="2000"/>
          </a:p>
        </p:txBody>
      </p:sp>
      <p:pic>
        <p:nvPicPr>
          <p:cNvPr id="98" name="Google Shape;98;p20"/>
          <p:cNvPicPr preferRelativeResize="0"/>
          <p:nvPr/>
        </p:nvPicPr>
        <p:blipFill>
          <a:blip r:embed="rId3">
            <a:alphaModFix/>
          </a:blip>
          <a:stretch>
            <a:fillRect/>
          </a:stretch>
        </p:blipFill>
        <p:spPr>
          <a:xfrm>
            <a:off x="311700" y="642925"/>
            <a:ext cx="8520601" cy="444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22050" y="222300"/>
            <a:ext cx="8848574" cy="470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237975"/>
            <a:ext cx="8520600" cy="461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800"/>
              <a:t>CORRELATION BETWEEN CONDUCTIVITY AND DISSOLVED OXYGEN</a:t>
            </a:r>
            <a:endParaRPr sz="1800"/>
          </a:p>
        </p:txBody>
      </p:sp>
      <p:sp>
        <p:nvSpPr>
          <p:cNvPr id="109" name="Google Shape;109;p22"/>
          <p:cNvSpPr txBox="1"/>
          <p:nvPr>
            <p:ph idx="1" type="body"/>
          </p:nvPr>
        </p:nvSpPr>
        <p:spPr>
          <a:xfrm>
            <a:off x="311700" y="3342600"/>
            <a:ext cx="8520600" cy="1185300"/>
          </a:xfrm>
          <a:prstGeom prst="rect">
            <a:avLst/>
          </a:prstGeom>
        </p:spPr>
        <p:txBody>
          <a:bodyPr anchorCtr="0" anchor="ctr" bIns="91425" lIns="91425" spcFirstLastPara="1" rIns="91425" wrap="square" tIns="91425">
            <a:spAutoFit/>
          </a:bodyPr>
          <a:lstStyle/>
          <a:p>
            <a:pPr indent="0" lvl="0" marL="0" rtl="0" algn="just">
              <a:spcBef>
                <a:spcPts val="1200"/>
              </a:spcBef>
              <a:spcAft>
                <a:spcPts val="0"/>
              </a:spcAft>
              <a:buClr>
                <a:schemeClr val="dk1"/>
              </a:buClr>
              <a:buSzPts val="1100"/>
              <a:buFont typeface="Arial"/>
              <a:buNone/>
            </a:pPr>
            <a:r>
              <a:rPr b="1" lang="en" sz="1500">
                <a:solidFill>
                  <a:srgbClr val="000000"/>
                </a:solidFill>
              </a:rPr>
              <a:t>Conductivity and Dissolved Oxygen:</a:t>
            </a:r>
            <a:r>
              <a:rPr lang="en" sz="1500">
                <a:solidFill>
                  <a:srgbClr val="000000"/>
                </a:solidFill>
              </a:rPr>
              <a:t> 0.76 (strong positive correlation)</a:t>
            </a:r>
            <a:endParaRPr sz="1500">
              <a:solidFill>
                <a:srgbClr val="000000"/>
              </a:solidFill>
            </a:endParaRPr>
          </a:p>
          <a:p>
            <a:pPr indent="0" lvl="0" marL="0" rtl="0" algn="just">
              <a:spcBef>
                <a:spcPts val="1200"/>
              </a:spcBef>
              <a:spcAft>
                <a:spcPts val="0"/>
              </a:spcAft>
              <a:buClr>
                <a:schemeClr val="dk1"/>
              </a:buClr>
              <a:buSzPts val="1100"/>
              <a:buFont typeface="Arial"/>
              <a:buNone/>
            </a:pPr>
            <a:r>
              <a:rPr b="1" lang="en" sz="1500">
                <a:solidFill>
                  <a:srgbClr val="000000"/>
                </a:solidFill>
              </a:rPr>
              <a:t>Conductivity and Temperature:</a:t>
            </a:r>
            <a:r>
              <a:rPr lang="en" sz="1500">
                <a:solidFill>
                  <a:srgbClr val="000000"/>
                </a:solidFill>
              </a:rPr>
              <a:t> 0.32 (moderate positive correlation)</a:t>
            </a:r>
            <a:endParaRPr sz="1500">
              <a:solidFill>
                <a:srgbClr val="000000"/>
              </a:solidFill>
            </a:endParaRPr>
          </a:p>
          <a:p>
            <a:pPr indent="0" lvl="0" marL="0" rtl="0" algn="just">
              <a:spcBef>
                <a:spcPts val="1200"/>
              </a:spcBef>
              <a:spcAft>
                <a:spcPts val="0"/>
              </a:spcAft>
              <a:buClr>
                <a:schemeClr val="dk1"/>
              </a:buClr>
              <a:buSzPts val="1100"/>
              <a:buFont typeface="Arial"/>
              <a:buNone/>
            </a:pPr>
            <a:r>
              <a:rPr b="1" lang="en" sz="1500">
                <a:solidFill>
                  <a:srgbClr val="000000"/>
                </a:solidFill>
              </a:rPr>
              <a:t>Dissolved Oxygen and Temperature:</a:t>
            </a:r>
            <a:r>
              <a:rPr lang="en" sz="1500">
                <a:solidFill>
                  <a:srgbClr val="000000"/>
                </a:solidFill>
              </a:rPr>
              <a:t> 0.25 (weak positive correlation)</a:t>
            </a:r>
            <a:endParaRPr sz="1800">
              <a:solidFill>
                <a:srgbClr val="000000"/>
              </a:solidFill>
            </a:endParaRPr>
          </a:p>
        </p:txBody>
      </p:sp>
      <p:pic>
        <p:nvPicPr>
          <p:cNvPr id="110" name="Google Shape;110;p22"/>
          <p:cNvPicPr preferRelativeResize="0"/>
          <p:nvPr/>
        </p:nvPicPr>
        <p:blipFill>
          <a:blip r:embed="rId3">
            <a:alphaModFix/>
          </a:blip>
          <a:stretch>
            <a:fillRect/>
          </a:stretch>
        </p:blipFill>
        <p:spPr>
          <a:xfrm>
            <a:off x="0" y="816924"/>
            <a:ext cx="9143999" cy="198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3"/>
          <p:cNvSpPr/>
          <p:nvPr/>
        </p:nvSpPr>
        <p:spPr>
          <a:xfrm>
            <a:off x="357098" y="357098"/>
            <a:ext cx="3378149" cy="4435160"/>
          </a:xfrm>
          <a:prstGeom prst="rect">
            <a:avLst/>
          </a:prstGeom>
          <a:solidFill>
            <a:srgbClr val="62A8B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17" name="Google Shape;117;p23"/>
          <p:cNvPicPr preferRelativeResize="0"/>
          <p:nvPr/>
        </p:nvPicPr>
        <p:blipFill rotWithShape="1">
          <a:blip r:embed="rId3">
            <a:alphaModFix/>
          </a:blip>
          <a:srcRect b="0" l="35287" r="35287" t="0"/>
          <a:stretch/>
        </p:blipFill>
        <p:spPr>
          <a:xfrm>
            <a:off x="357098" y="357098"/>
            <a:ext cx="3378148" cy="4435159"/>
          </a:xfrm>
          <a:prstGeom prst="rect">
            <a:avLst/>
          </a:prstGeom>
          <a:noFill/>
          <a:ln>
            <a:noFill/>
          </a:ln>
        </p:spPr>
      </p:pic>
      <p:sp>
        <p:nvSpPr>
          <p:cNvPr id="118" name="Google Shape;118;p23"/>
          <p:cNvSpPr/>
          <p:nvPr/>
        </p:nvSpPr>
        <p:spPr>
          <a:xfrm>
            <a:off x="3897375" y="994778"/>
            <a:ext cx="5075100" cy="655200"/>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2400"/>
              <a:buFont typeface="Montserrat"/>
              <a:buNone/>
            </a:pPr>
            <a:r>
              <a:rPr i="0" lang="en" sz="2800" u="none" cap="none" strike="noStrike">
                <a:solidFill>
                  <a:srgbClr val="2A2921"/>
                </a:solidFill>
              </a:rPr>
              <a:t>Understanding PFAS</a:t>
            </a:r>
            <a:endParaRPr i="0" sz="2800" u="none" cap="none" strike="noStrike">
              <a:solidFill>
                <a:schemeClr val="dk1"/>
              </a:solidFill>
            </a:endParaRPr>
          </a:p>
        </p:txBody>
      </p:sp>
      <p:sp>
        <p:nvSpPr>
          <p:cNvPr id="119" name="Google Shape;119;p23"/>
          <p:cNvSpPr/>
          <p:nvPr/>
        </p:nvSpPr>
        <p:spPr>
          <a:xfrm>
            <a:off x="3897375" y="2014224"/>
            <a:ext cx="5075100" cy="27780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1100"/>
              <a:buFont typeface="Montserrat"/>
              <a:buNone/>
            </a:pPr>
            <a:r>
              <a:rPr b="1" i="0" lang="en" u="none" cap="none" strike="noStrike">
                <a:solidFill>
                  <a:srgbClr val="5A5A4C"/>
                </a:solidFill>
              </a:rPr>
              <a:t>Per- and polyfluoroalkyl substances (PFAS)</a:t>
            </a:r>
            <a:r>
              <a:rPr i="0" lang="en" u="none" cap="none" strike="noStrike">
                <a:solidFill>
                  <a:srgbClr val="5A5A4C"/>
                </a:solidFill>
              </a:rPr>
              <a:t> are a group of </a:t>
            </a:r>
            <a:r>
              <a:rPr b="1" i="0" lang="en" u="none" cap="none" strike="noStrike">
                <a:solidFill>
                  <a:srgbClr val="5A5A4C"/>
                </a:solidFill>
              </a:rPr>
              <a:t>man-made chemicals</a:t>
            </a:r>
            <a:r>
              <a:rPr i="0" lang="en" u="none" cap="none" strike="noStrike">
                <a:solidFill>
                  <a:srgbClr val="5A5A4C"/>
                </a:solidFill>
              </a:rPr>
              <a:t> that includes PFOA, PFOS, GenX, and many other chemicals. PFAS have been manufactured and used in a variety of industries around the globe, including in the United States, since the 1940s. PFAS have properties that make them very useful for repelling water, oil, stains, grease and heat. Most PFAS do not break down easily in the environment or in our bodies and can build up over time.</a:t>
            </a:r>
            <a:endParaRPr i="0" u="none" cap="none" strike="noStrike">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24"/>
          <p:cNvSpPr/>
          <p:nvPr/>
        </p:nvSpPr>
        <p:spPr>
          <a:xfrm>
            <a:off x="0" y="272109"/>
            <a:ext cx="9141714" cy="382452"/>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2400"/>
              <a:buFont typeface="Montserrat"/>
              <a:buNone/>
            </a:pPr>
            <a:r>
              <a:rPr b="0" i="0" lang="en" sz="2400" u="none" cap="none" strike="noStrike">
                <a:solidFill>
                  <a:srgbClr val="2A2921"/>
                </a:solidFill>
                <a:latin typeface="Montserrat"/>
                <a:ea typeface="Montserrat"/>
                <a:cs typeface="Montserrat"/>
                <a:sym typeface="Montserrat"/>
              </a:rPr>
              <a:t>Rising PFAS Levels</a:t>
            </a:r>
            <a:endParaRPr b="0" i="0" sz="1400" u="none" cap="none" strike="noStrike">
              <a:solidFill>
                <a:schemeClr val="dk1"/>
              </a:solidFill>
              <a:latin typeface="Arial"/>
              <a:ea typeface="Arial"/>
              <a:cs typeface="Arial"/>
              <a:sym typeface="Arial"/>
            </a:endParaRPr>
          </a:p>
        </p:txBody>
      </p:sp>
      <p:sp>
        <p:nvSpPr>
          <p:cNvPr id="126" name="Google Shape;126;p24"/>
          <p:cNvSpPr/>
          <p:nvPr/>
        </p:nvSpPr>
        <p:spPr>
          <a:xfrm>
            <a:off x="357098"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27" name="Google Shape;127;p24"/>
          <p:cNvPicPr preferRelativeResize="0"/>
          <p:nvPr/>
        </p:nvPicPr>
        <p:blipFill rotWithShape="1">
          <a:blip r:embed="rId3">
            <a:alphaModFix/>
          </a:blip>
          <a:srcRect b="0" l="38368" r="38367" t="0"/>
          <a:stretch/>
        </p:blipFill>
        <p:spPr>
          <a:xfrm>
            <a:off x="357098" y="1142714"/>
            <a:ext cx="1285553" cy="2521113"/>
          </a:xfrm>
          <a:prstGeom prst="rect">
            <a:avLst/>
          </a:prstGeom>
          <a:noFill/>
          <a:ln>
            <a:noFill/>
          </a:ln>
        </p:spPr>
      </p:pic>
      <p:sp>
        <p:nvSpPr>
          <p:cNvPr id="128" name="Google Shape;128;p24"/>
          <p:cNvSpPr/>
          <p:nvPr/>
        </p:nvSpPr>
        <p:spPr>
          <a:xfrm>
            <a:off x="292820" y="3768279"/>
            <a:ext cx="1414109"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PFAS chemical structure</a:t>
            </a:r>
            <a:endParaRPr b="0" i="0" sz="1400" u="none" cap="none" strike="noStrike">
              <a:solidFill>
                <a:schemeClr val="dk1"/>
              </a:solidFill>
              <a:latin typeface="Arial"/>
              <a:ea typeface="Arial"/>
              <a:cs typeface="Arial"/>
              <a:sym typeface="Arial"/>
            </a:endParaRPr>
          </a:p>
        </p:txBody>
      </p:sp>
      <p:sp>
        <p:nvSpPr>
          <p:cNvPr id="129" name="Google Shape;129;p24"/>
          <p:cNvSpPr/>
          <p:nvPr/>
        </p:nvSpPr>
        <p:spPr>
          <a:xfrm>
            <a:off x="292820" y="4178138"/>
            <a:ext cx="1414109" cy="31996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Molecular model of a PFAS compound</a:t>
            </a:r>
            <a:endParaRPr b="0" i="0" sz="1400" u="none" cap="none" strike="noStrike">
              <a:solidFill>
                <a:schemeClr val="dk1"/>
              </a:solidFill>
              <a:latin typeface="Arial"/>
              <a:ea typeface="Arial"/>
              <a:cs typeface="Arial"/>
              <a:sym typeface="Arial"/>
            </a:endParaRPr>
          </a:p>
        </p:txBody>
      </p:sp>
      <p:sp>
        <p:nvSpPr>
          <p:cNvPr id="130" name="Google Shape;130;p24"/>
          <p:cNvSpPr/>
          <p:nvPr/>
        </p:nvSpPr>
        <p:spPr>
          <a:xfrm>
            <a:off x="1785491"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31" name="Google Shape;131;p24"/>
          <p:cNvPicPr preferRelativeResize="0"/>
          <p:nvPr/>
        </p:nvPicPr>
        <p:blipFill rotWithShape="1">
          <a:blip r:embed="rId4">
            <a:alphaModFix/>
          </a:blip>
          <a:srcRect b="0" l="30813" r="30813" t="0"/>
          <a:stretch/>
        </p:blipFill>
        <p:spPr>
          <a:xfrm>
            <a:off x="1785491" y="1142714"/>
            <a:ext cx="1285553" cy="2521113"/>
          </a:xfrm>
          <a:prstGeom prst="rect">
            <a:avLst/>
          </a:prstGeom>
          <a:noFill/>
          <a:ln>
            <a:noFill/>
          </a:ln>
        </p:spPr>
      </p:pic>
      <p:sp>
        <p:nvSpPr>
          <p:cNvPr id="132" name="Google Shape;132;p24"/>
          <p:cNvSpPr/>
          <p:nvPr/>
        </p:nvSpPr>
        <p:spPr>
          <a:xfrm>
            <a:off x="1721213" y="3768279"/>
            <a:ext cx="1414109"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Foam used in firefighting</a:t>
            </a:r>
            <a:endParaRPr b="0" i="0" sz="1400" u="none" cap="none" strike="noStrike">
              <a:solidFill>
                <a:schemeClr val="dk1"/>
              </a:solidFill>
              <a:latin typeface="Arial"/>
              <a:ea typeface="Arial"/>
              <a:cs typeface="Arial"/>
              <a:sym typeface="Arial"/>
            </a:endParaRPr>
          </a:p>
        </p:txBody>
      </p:sp>
      <p:sp>
        <p:nvSpPr>
          <p:cNvPr id="133" name="Google Shape;133;p24"/>
          <p:cNvSpPr/>
          <p:nvPr/>
        </p:nvSpPr>
        <p:spPr>
          <a:xfrm>
            <a:off x="1721213" y="4178138"/>
            <a:ext cx="1414109"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A firefighter spraying aqueous film-forming foam containing PFAS</a:t>
            </a:r>
            <a:endParaRPr b="0" i="0" sz="1400" u="none" cap="none" strike="noStrike">
              <a:solidFill>
                <a:schemeClr val="dk1"/>
              </a:solidFill>
              <a:latin typeface="Arial"/>
              <a:ea typeface="Arial"/>
              <a:cs typeface="Arial"/>
              <a:sym typeface="Arial"/>
            </a:endParaRPr>
          </a:p>
        </p:txBody>
      </p:sp>
      <p:sp>
        <p:nvSpPr>
          <p:cNvPr id="134" name="Google Shape;134;p24"/>
          <p:cNvSpPr/>
          <p:nvPr/>
        </p:nvSpPr>
        <p:spPr>
          <a:xfrm>
            <a:off x="3213884"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35" name="Google Shape;135;p24"/>
          <p:cNvPicPr preferRelativeResize="0"/>
          <p:nvPr/>
        </p:nvPicPr>
        <p:blipFill rotWithShape="1">
          <a:blip r:embed="rId5">
            <a:alphaModFix/>
          </a:blip>
          <a:srcRect b="0" l="33810" r="33810" t="0"/>
          <a:stretch/>
        </p:blipFill>
        <p:spPr>
          <a:xfrm>
            <a:off x="3213884" y="1142714"/>
            <a:ext cx="1285553" cy="2521113"/>
          </a:xfrm>
          <a:prstGeom prst="rect">
            <a:avLst/>
          </a:prstGeom>
          <a:noFill/>
          <a:ln>
            <a:noFill/>
          </a:ln>
        </p:spPr>
      </p:pic>
      <p:sp>
        <p:nvSpPr>
          <p:cNvPr id="136" name="Google Shape;136;p24"/>
          <p:cNvSpPr/>
          <p:nvPr/>
        </p:nvSpPr>
        <p:spPr>
          <a:xfrm>
            <a:off x="3149606" y="3768279"/>
            <a:ext cx="1414109"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PFAS water contamination</a:t>
            </a:r>
            <a:endParaRPr b="0" i="0" sz="1400" u="none" cap="none" strike="noStrike">
              <a:solidFill>
                <a:schemeClr val="dk1"/>
              </a:solidFill>
              <a:latin typeface="Arial"/>
              <a:ea typeface="Arial"/>
              <a:cs typeface="Arial"/>
              <a:sym typeface="Arial"/>
            </a:endParaRPr>
          </a:p>
        </p:txBody>
      </p:sp>
      <p:sp>
        <p:nvSpPr>
          <p:cNvPr id="137" name="Google Shape;137;p24"/>
          <p:cNvSpPr/>
          <p:nvPr/>
        </p:nvSpPr>
        <p:spPr>
          <a:xfrm>
            <a:off x="3149606" y="4178138"/>
            <a:ext cx="1414109" cy="47994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Glass of water with a warning sign about PFAS contamination</a:t>
            </a:r>
            <a:endParaRPr b="0" i="0" sz="1400" u="none" cap="none" strike="noStrike">
              <a:solidFill>
                <a:schemeClr val="dk1"/>
              </a:solidFill>
              <a:latin typeface="Arial"/>
              <a:ea typeface="Arial"/>
              <a:cs typeface="Arial"/>
              <a:sym typeface="Arial"/>
            </a:endParaRPr>
          </a:p>
        </p:txBody>
      </p:sp>
      <p:sp>
        <p:nvSpPr>
          <p:cNvPr id="138" name="Google Shape;138;p24"/>
          <p:cNvSpPr/>
          <p:nvPr/>
        </p:nvSpPr>
        <p:spPr>
          <a:xfrm>
            <a:off x="4642277"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39" name="Google Shape;139;p24"/>
          <p:cNvPicPr preferRelativeResize="0"/>
          <p:nvPr/>
        </p:nvPicPr>
        <p:blipFill rotWithShape="1">
          <a:blip r:embed="rId6">
            <a:alphaModFix/>
          </a:blip>
          <a:srcRect b="0" l="30878" r="30878" t="0"/>
          <a:stretch/>
        </p:blipFill>
        <p:spPr>
          <a:xfrm>
            <a:off x="4642277" y="1142714"/>
            <a:ext cx="1285553" cy="2521113"/>
          </a:xfrm>
          <a:prstGeom prst="rect">
            <a:avLst/>
          </a:prstGeom>
          <a:noFill/>
          <a:ln>
            <a:noFill/>
          </a:ln>
        </p:spPr>
      </p:pic>
      <p:sp>
        <p:nvSpPr>
          <p:cNvPr id="140" name="Google Shape;140;p24"/>
          <p:cNvSpPr/>
          <p:nvPr/>
        </p:nvSpPr>
        <p:spPr>
          <a:xfrm>
            <a:off x="4577999" y="3768279"/>
            <a:ext cx="1414109"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Fish consumption advisory</a:t>
            </a:r>
            <a:endParaRPr b="0" i="0" sz="1400" u="none" cap="none" strike="noStrike">
              <a:solidFill>
                <a:schemeClr val="dk1"/>
              </a:solidFill>
              <a:latin typeface="Arial"/>
              <a:ea typeface="Arial"/>
              <a:cs typeface="Arial"/>
              <a:sym typeface="Arial"/>
            </a:endParaRPr>
          </a:p>
        </p:txBody>
      </p:sp>
      <p:sp>
        <p:nvSpPr>
          <p:cNvPr id="141" name="Google Shape;141;p24"/>
          <p:cNvSpPr/>
          <p:nvPr/>
        </p:nvSpPr>
        <p:spPr>
          <a:xfrm>
            <a:off x="4577999" y="4178138"/>
            <a:ext cx="1414109" cy="63992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A sign advising limiting consumption of fish due to PFAS contamination</a:t>
            </a:r>
            <a:endParaRPr b="0" i="0" sz="1400" u="none" cap="none" strike="noStrike">
              <a:solidFill>
                <a:schemeClr val="dk1"/>
              </a:solidFill>
              <a:latin typeface="Arial"/>
              <a:ea typeface="Arial"/>
              <a:cs typeface="Arial"/>
              <a:sym typeface="Arial"/>
            </a:endParaRPr>
          </a:p>
        </p:txBody>
      </p:sp>
      <p:sp>
        <p:nvSpPr>
          <p:cNvPr id="142" name="Google Shape;142;p24"/>
          <p:cNvSpPr/>
          <p:nvPr/>
        </p:nvSpPr>
        <p:spPr>
          <a:xfrm>
            <a:off x="6070669"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43" name="Google Shape;143;p24"/>
          <p:cNvPicPr preferRelativeResize="0"/>
          <p:nvPr/>
        </p:nvPicPr>
        <p:blipFill rotWithShape="1">
          <a:blip r:embed="rId7">
            <a:alphaModFix/>
          </a:blip>
          <a:srcRect b="0" l="32933" r="32934" t="0"/>
          <a:stretch/>
        </p:blipFill>
        <p:spPr>
          <a:xfrm>
            <a:off x="6070669" y="1142714"/>
            <a:ext cx="1285553" cy="2521113"/>
          </a:xfrm>
          <a:prstGeom prst="rect">
            <a:avLst/>
          </a:prstGeom>
          <a:noFill/>
          <a:ln>
            <a:noFill/>
          </a:ln>
        </p:spPr>
      </p:pic>
      <p:sp>
        <p:nvSpPr>
          <p:cNvPr id="144" name="Google Shape;144;p24"/>
          <p:cNvSpPr/>
          <p:nvPr/>
        </p:nvSpPr>
        <p:spPr>
          <a:xfrm>
            <a:off x="6006392" y="3768279"/>
            <a:ext cx="1414109" cy="345493"/>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Water treatment facility</a:t>
            </a:r>
            <a:endParaRPr b="0" i="0" sz="1400" u="none" cap="none" strike="noStrike">
              <a:solidFill>
                <a:schemeClr val="dk1"/>
              </a:solidFill>
              <a:latin typeface="Arial"/>
              <a:ea typeface="Arial"/>
              <a:cs typeface="Arial"/>
              <a:sym typeface="Arial"/>
            </a:endParaRPr>
          </a:p>
        </p:txBody>
      </p:sp>
      <p:sp>
        <p:nvSpPr>
          <p:cNvPr id="145" name="Google Shape;145;p24"/>
          <p:cNvSpPr/>
          <p:nvPr/>
        </p:nvSpPr>
        <p:spPr>
          <a:xfrm>
            <a:off x="6006392" y="4178138"/>
            <a:ext cx="1414109" cy="63992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An industrial water treatment facility filtering PFAS compounds</a:t>
            </a:r>
            <a:endParaRPr b="0" i="0" sz="1400" u="none" cap="none" strike="noStrike">
              <a:solidFill>
                <a:schemeClr val="dk1"/>
              </a:solidFill>
              <a:latin typeface="Arial"/>
              <a:ea typeface="Arial"/>
              <a:cs typeface="Arial"/>
              <a:sym typeface="Arial"/>
            </a:endParaRPr>
          </a:p>
        </p:txBody>
      </p:sp>
      <p:sp>
        <p:nvSpPr>
          <p:cNvPr id="146" name="Google Shape;146;p24"/>
          <p:cNvSpPr/>
          <p:nvPr/>
        </p:nvSpPr>
        <p:spPr>
          <a:xfrm>
            <a:off x="7499063" y="1142714"/>
            <a:ext cx="1285553" cy="2521113"/>
          </a:xfrm>
          <a:prstGeom prst="rect">
            <a:avLst/>
          </a:prstGeom>
          <a:solidFill>
            <a:srgbClr val="F0B35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147" name="Google Shape;147;p24"/>
          <p:cNvPicPr preferRelativeResize="0"/>
          <p:nvPr/>
        </p:nvPicPr>
        <p:blipFill rotWithShape="1">
          <a:blip r:embed="rId8">
            <a:alphaModFix/>
          </a:blip>
          <a:srcRect b="0" l="30878" r="30878" t="0"/>
          <a:stretch/>
        </p:blipFill>
        <p:spPr>
          <a:xfrm>
            <a:off x="7499063" y="1142714"/>
            <a:ext cx="1285553" cy="2521113"/>
          </a:xfrm>
          <a:prstGeom prst="rect">
            <a:avLst/>
          </a:prstGeom>
          <a:noFill/>
          <a:ln>
            <a:noFill/>
          </a:ln>
        </p:spPr>
      </p:pic>
      <p:sp>
        <p:nvSpPr>
          <p:cNvPr id="148" name="Google Shape;148;p24"/>
          <p:cNvSpPr/>
          <p:nvPr/>
        </p:nvSpPr>
        <p:spPr>
          <a:xfrm>
            <a:off x="7434785" y="3768279"/>
            <a:ext cx="1414109" cy="172746"/>
          </a:xfrm>
          <a:prstGeom prst="rect">
            <a:avLst/>
          </a:prstGeom>
          <a:noFill/>
          <a:ln>
            <a:noFill/>
          </a:ln>
        </p:spPr>
        <p:txBody>
          <a:bodyPr anchorCtr="0" anchor="t" bIns="0" lIns="0" spcFirstLastPara="1" rIns="0" wrap="square" tIns="0">
            <a:noAutofit/>
          </a:bodyPr>
          <a:lstStyle/>
          <a:p>
            <a:pPr indent="0" lvl="0" marL="0" marR="0" rtl="0" algn="ctr">
              <a:lnSpc>
                <a:spcPct val="125972"/>
              </a:lnSpc>
              <a:spcBef>
                <a:spcPts val="0"/>
              </a:spcBef>
              <a:spcAft>
                <a:spcPts val="0"/>
              </a:spcAft>
              <a:buClr>
                <a:srgbClr val="2A2921"/>
              </a:buClr>
              <a:buSzPts val="1100"/>
              <a:buFont typeface="Montserrat"/>
              <a:buNone/>
            </a:pPr>
            <a:r>
              <a:rPr b="0" i="0" lang="en" sz="1100" u="none" cap="none" strike="noStrike">
                <a:solidFill>
                  <a:srgbClr val="2A2921"/>
                </a:solidFill>
                <a:latin typeface="Montserrat"/>
                <a:ea typeface="Montserrat"/>
                <a:cs typeface="Montserrat"/>
                <a:sym typeface="Montserrat"/>
              </a:rPr>
              <a:t>Blood sampling</a:t>
            </a:r>
            <a:endParaRPr b="0" i="0" sz="1400" u="none" cap="none" strike="noStrike">
              <a:solidFill>
                <a:schemeClr val="dk1"/>
              </a:solidFill>
              <a:latin typeface="Arial"/>
              <a:ea typeface="Arial"/>
              <a:cs typeface="Arial"/>
              <a:sym typeface="Arial"/>
            </a:endParaRPr>
          </a:p>
        </p:txBody>
      </p:sp>
      <p:sp>
        <p:nvSpPr>
          <p:cNvPr id="149" name="Google Shape;149;p24"/>
          <p:cNvSpPr/>
          <p:nvPr/>
        </p:nvSpPr>
        <p:spPr>
          <a:xfrm>
            <a:off x="7434785" y="4005392"/>
            <a:ext cx="1414109" cy="63992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5A5A4C"/>
              </a:buClr>
              <a:buSzPts val="900"/>
              <a:buFont typeface="Montserrat"/>
              <a:buNone/>
            </a:pPr>
            <a:r>
              <a:rPr b="0" i="0" lang="en" sz="900" u="none" cap="none" strike="noStrike">
                <a:solidFill>
                  <a:srgbClr val="5A5A4C"/>
                </a:solidFill>
                <a:latin typeface="Montserrat"/>
                <a:ea typeface="Montserrat"/>
                <a:cs typeface="Montserrat"/>
                <a:sym typeface="Montserrat"/>
              </a:rPr>
              <a:t>A medical professional drawing blood to test for PFAS exposure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